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Roboto" panose="02000000000000000000" pitchFamily="2" charset="0"/>
      <p:regular r:id="rId42"/>
      <p:bold r:id="rId43"/>
      <p:italic r:id="rId44"/>
      <p:boldItalic r:id="rId45"/>
    </p:embeddedFont>
    <p:embeddedFont>
      <p:font typeface="Roboto Light" panose="02000000000000000000" pitchFamily="2" charset="0"/>
      <p:regular r:id="rId46"/>
      <p:bold r:id="rId47"/>
      <p:italic r:id="rId48"/>
      <p:boldItalic r:id="rId49"/>
    </p:embeddedFont>
    <p:embeddedFont>
      <p:font typeface="Roboto Medium" panose="02000000000000000000" pitchFamily="2" charset="0"/>
      <p:regular r:id="rId50"/>
      <p:bold r:id="rId51"/>
      <p:italic r:id="rId52"/>
      <p:boldItalic r:id="rId53"/>
    </p:embeddedFont>
    <p:embeddedFont>
      <p:font typeface="Roboto Mono" pitchFamily="2" charset="0"/>
      <p:regular r:id="rId54"/>
      <p:bold r:id="rId55"/>
      <p:italic r:id="rId56"/>
      <p:boldItalic r:id="rId57"/>
    </p:embeddedFont>
    <p:embeddedFont>
      <p:font typeface="Roboto Mono Light" pitchFamily="2" charset="0"/>
      <p:regular r:id="rId58"/>
      <p:bold r:id="rId59"/>
      <p:italic r:id="rId60"/>
      <p:boldItalic r:id="rId61"/>
    </p:embeddedFont>
    <p:embeddedFont>
      <p:font typeface="Roboto Thin"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96CC4B-324D-4713-90C6-E5BEE6B534CE}">
  <a:tblStyle styleId="{5296CC4B-324D-4713-90C6-E5BEE6B53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42" d="100"/>
          <a:sy n="142" d="100"/>
        </p:scale>
        <p:origin x="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249e5d8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249e5d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54973c528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54973c528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5d820223b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5d820223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5d820223b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5d820223b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5d820223b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d820223b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d820223b8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d820223b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4973c5281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4973c528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54973c5281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54973c5281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54973c5281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54973c5281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54973c5281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54973c5281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54973c5281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54973c5281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249e5d89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249e5d89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54973c5281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54973c5281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5d820223b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5d820223b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4973c5281_0_6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4973c5281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54973c5281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54973c528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54973c5281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54973c5281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5d820223b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5d820223b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54973c5281_0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54973c5281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4973c5281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4973c5281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54973c528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54973c5281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g54973c5281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5" name="Google Shape;1335;g54973c5281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ecca4288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ecca428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5d820223b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5d820223b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5d820223b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5d820223b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d820223b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d820223b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5d820223b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5d820223b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5d820223b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5d820223b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5d820223b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5d820223b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5d820223b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5d820223b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5d820223b8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5d820223b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5d820223b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5d820223b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4d189b6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4d189b6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5ecca4288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5ecca4288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5ecca4288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5ecca4288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4d0ec0dd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4d0ec0dd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5ecca428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5ecca428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54973c528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54973c528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973c528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973c528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65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anielmiessler/SecLists/blob/master/Usernames/top-usernames-shortlist.txt"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hyperlink" Target="https://github.com/danielmiessler/SecLists/tree/master/Passwords/Default-Credential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Pentesting 2 Day 1</a:t>
            </a:r>
            <a:endParaRPr/>
          </a:p>
        </p:txBody>
      </p:sp>
      <p:sp>
        <p:nvSpPr>
          <p:cNvPr id="1020" name="Google Shape;1020;p52"/>
          <p:cNvSpPr txBox="1">
            <a:spLocks noGrp="1"/>
          </p:cNvSpPr>
          <p:nvPr>
            <p:ph type="title" idx="2"/>
          </p:nvPr>
        </p:nvSpPr>
        <p:spPr>
          <a:xfrm>
            <a:off x="271800" y="1732400"/>
            <a:ext cx="8600400" cy="7572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Brute-Force Attacks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Scanning Technique Demo:</a:t>
            </a:r>
            <a:endParaRPr/>
          </a:p>
        </p:txBody>
      </p:sp>
      <p:sp>
        <p:nvSpPr>
          <p:cNvPr id="1106" name="Google Shape;1106;p61"/>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Next, we will walkthrough  the following advanced Nmap tools and techniques: </a:t>
            </a:r>
            <a:endParaRPr/>
          </a:p>
        </p:txBody>
      </p:sp>
      <p:sp>
        <p:nvSpPr>
          <p:cNvPr id="1107" name="Google Shape;110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108" name="Google Shape;1108;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109" name="Google Shape;1109;p61"/>
          <p:cNvGrpSpPr/>
          <p:nvPr/>
        </p:nvGrpSpPr>
        <p:grpSpPr>
          <a:xfrm rot="2700000">
            <a:off x="515188" y="242924"/>
            <a:ext cx="2546976" cy="2546976"/>
            <a:chOff x="363524" y="1258050"/>
            <a:chExt cx="2547000" cy="2547000"/>
          </a:xfrm>
        </p:grpSpPr>
        <p:sp>
          <p:nvSpPr>
            <p:cNvPr id="1110" name="Google Shape;1110;p61"/>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12" name="Google Shape;1112;p61"/>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grpSp>
        <p:nvGrpSpPr>
          <p:cNvPr id="1113" name="Google Shape;1113;p61"/>
          <p:cNvGrpSpPr/>
          <p:nvPr/>
        </p:nvGrpSpPr>
        <p:grpSpPr>
          <a:xfrm rot="2700000">
            <a:off x="1464331" y="1061192"/>
            <a:ext cx="2546976" cy="2546976"/>
            <a:chOff x="2273746" y="1258050"/>
            <a:chExt cx="2547000" cy="2547000"/>
          </a:xfrm>
        </p:grpSpPr>
        <p:sp>
          <p:nvSpPr>
            <p:cNvPr id="1114" name="Google Shape;1114;p61"/>
            <p:cNvSpPr/>
            <p:nvPr/>
          </p:nvSpPr>
          <p:spPr>
            <a:xfrm rot="2700000">
              <a:off x="3266383" y="1011412"/>
              <a:ext cx="561726" cy="3040276"/>
            </a:xfrm>
            <a:prstGeom prst="roundRect">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rot="-2700000">
              <a:off x="249078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1116" name="Google Shape;1116;p61"/>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UDP Scanning</a:t>
              </a:r>
              <a:endParaRPr>
                <a:solidFill>
                  <a:srgbClr val="FFFFFF"/>
                </a:solidFill>
                <a:latin typeface="Roboto"/>
                <a:ea typeface="Roboto"/>
                <a:cs typeface="Roboto"/>
                <a:sym typeface="Roboto"/>
              </a:endParaRPr>
            </a:p>
          </p:txBody>
        </p:sp>
      </p:grpSp>
      <p:grpSp>
        <p:nvGrpSpPr>
          <p:cNvPr id="1117" name="Google Shape;1117;p61"/>
          <p:cNvGrpSpPr/>
          <p:nvPr/>
        </p:nvGrpSpPr>
        <p:grpSpPr>
          <a:xfrm rot="2700000">
            <a:off x="2377326" y="1842187"/>
            <a:ext cx="2546976" cy="2546976"/>
            <a:chOff x="4193764" y="1258050"/>
            <a:chExt cx="2547000" cy="2547000"/>
          </a:xfrm>
        </p:grpSpPr>
        <p:sp>
          <p:nvSpPr>
            <p:cNvPr id="1118" name="Google Shape;1118;p61"/>
            <p:cNvSpPr/>
            <p:nvPr/>
          </p:nvSpPr>
          <p:spPr>
            <a:xfrm rot="2700000">
              <a:off x="5186401" y="1011412"/>
              <a:ext cx="561726" cy="3040276"/>
            </a:xfrm>
            <a:prstGeom prst="roundRect">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rot="-2700000">
              <a:off x="441080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3</a:t>
              </a:r>
              <a:endParaRPr sz="1200" b="1">
                <a:latin typeface="Roboto"/>
                <a:ea typeface="Roboto"/>
                <a:cs typeface="Roboto"/>
                <a:sym typeface="Roboto"/>
              </a:endParaRPr>
            </a:p>
          </p:txBody>
        </p:sp>
        <p:sp>
          <p:nvSpPr>
            <p:cNvPr id="1120" name="Google Shape;1120;p61"/>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Controlling scan speed</a:t>
              </a:r>
              <a:endParaRPr>
                <a:solidFill>
                  <a:srgbClr val="FFFFFF"/>
                </a:solidFill>
                <a:latin typeface="Roboto"/>
                <a:ea typeface="Roboto"/>
                <a:cs typeface="Roboto"/>
                <a:sym typeface="Roboto"/>
              </a:endParaRPr>
            </a:p>
          </p:txBody>
        </p:sp>
      </p:grpSp>
      <p:grpSp>
        <p:nvGrpSpPr>
          <p:cNvPr id="1121" name="Google Shape;1121;p61"/>
          <p:cNvGrpSpPr/>
          <p:nvPr/>
        </p:nvGrpSpPr>
        <p:grpSpPr>
          <a:xfrm rot="2700000">
            <a:off x="3298507" y="2670430"/>
            <a:ext cx="2546976" cy="2546976"/>
            <a:chOff x="6103986" y="1258050"/>
            <a:chExt cx="2547000" cy="2547000"/>
          </a:xfrm>
        </p:grpSpPr>
        <p:sp>
          <p:nvSpPr>
            <p:cNvPr id="1122" name="Google Shape;1122;p61"/>
            <p:cNvSpPr/>
            <p:nvPr/>
          </p:nvSpPr>
          <p:spPr>
            <a:xfrm rot="2700000">
              <a:off x="7096623" y="1011412"/>
              <a:ext cx="561726" cy="3040276"/>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rot="-2700000">
              <a:off x="632102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4</a:t>
              </a:r>
              <a:endParaRPr sz="1200" b="1">
                <a:latin typeface="Roboto"/>
                <a:ea typeface="Roboto"/>
                <a:cs typeface="Roboto"/>
                <a:sym typeface="Roboto"/>
              </a:endParaRPr>
            </a:p>
          </p:txBody>
        </p:sp>
        <p:sp>
          <p:nvSpPr>
            <p:cNvPr id="1124" name="Google Shape;1124;p61"/>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Stealth</a:t>
              </a:r>
              <a:endParaRPr>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1. Scanning Technique Demo: </a:t>
            </a:r>
            <a:r>
              <a:rPr lang="en">
                <a:solidFill>
                  <a:srgbClr val="073763"/>
                </a:solidFill>
              </a:rPr>
              <a:t>OS Detection</a:t>
            </a:r>
            <a:endParaRPr>
              <a:solidFill>
                <a:srgbClr val="073763"/>
              </a:solidFill>
            </a:endParaRPr>
          </a:p>
        </p:txBody>
      </p:sp>
      <p:sp>
        <p:nvSpPr>
          <p:cNvPr id="1130" name="Google Shape;1130;p62"/>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Nmap has tools that can </a:t>
            </a:r>
            <a:r>
              <a:rPr lang="en" b="1"/>
              <a:t>guess the operating system of a target machine</a:t>
            </a:r>
            <a:r>
              <a:rPr lang="en"/>
              <a:t>.</a:t>
            </a:r>
            <a:endParaRPr/>
          </a:p>
        </p:txBody>
      </p:sp>
      <p:sp>
        <p:nvSpPr>
          <p:cNvPr id="1131" name="Google Shape;113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132" name="Google Shape;1132;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133" name="Google Shape;1133;p62"/>
          <p:cNvGrpSpPr/>
          <p:nvPr/>
        </p:nvGrpSpPr>
        <p:grpSpPr>
          <a:xfrm rot="2700000">
            <a:off x="515188" y="242924"/>
            <a:ext cx="2546976" cy="2546976"/>
            <a:chOff x="363524" y="1258050"/>
            <a:chExt cx="2547000" cy="2547000"/>
          </a:xfrm>
        </p:grpSpPr>
        <p:sp>
          <p:nvSpPr>
            <p:cNvPr id="1134" name="Google Shape;1134;p62"/>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36" name="Google Shape;1136;p62"/>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
        <p:nvSpPr>
          <p:cNvPr id="1137" name="Google Shape;1137;p62"/>
          <p:cNvSpPr txBox="1"/>
          <p:nvPr/>
        </p:nvSpPr>
        <p:spPr>
          <a:xfrm>
            <a:off x="476400" y="1910225"/>
            <a:ext cx="8393400" cy="28536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Clr>
                <a:schemeClr val="dk1"/>
              </a:buClr>
              <a:buSzPts val="1100"/>
              <a:buFont typeface="Arial"/>
              <a:buNone/>
            </a:pPr>
            <a:r>
              <a:rPr lang="en" sz="1800">
                <a:latin typeface="Roboto"/>
                <a:ea typeface="Roboto"/>
                <a:cs typeface="Roboto"/>
                <a:sym typeface="Roboto"/>
              </a:rPr>
              <a:t>Nmap works by sending </a:t>
            </a:r>
            <a:r>
              <a:rPr lang="en" sz="1800" b="1">
                <a:latin typeface="Roboto"/>
                <a:ea typeface="Roboto"/>
                <a:cs typeface="Roboto"/>
                <a:sym typeface="Roboto"/>
              </a:rPr>
              <a:t>TCP packets</a:t>
            </a:r>
            <a:r>
              <a:rPr lang="en" sz="1800">
                <a:latin typeface="Roboto"/>
                <a:ea typeface="Roboto"/>
                <a:cs typeface="Roboto"/>
                <a:sym typeface="Roboto"/>
              </a:rPr>
              <a:t> to targets and listening for responses. </a:t>
            </a:r>
            <a:endParaRPr sz="1800">
              <a:latin typeface="Roboto"/>
              <a:ea typeface="Roboto"/>
              <a:cs typeface="Roboto"/>
              <a:sym typeface="Roboto"/>
            </a:endParaRPr>
          </a:p>
          <a:p>
            <a:pPr marL="0" marR="152400" lvl="0" indent="0" algn="l" rtl="0">
              <a:lnSpc>
                <a:spcPct val="145000"/>
              </a:lnSpc>
              <a:spcBef>
                <a:spcPts val="0"/>
              </a:spcBef>
              <a:spcAft>
                <a:spcPts val="0"/>
              </a:spcAft>
              <a:buClr>
                <a:schemeClr val="dk1"/>
              </a:buClr>
              <a:buSzPts val="1100"/>
              <a:buFont typeface="Arial"/>
              <a:buNone/>
            </a:pPr>
            <a:endParaRPr sz="1800">
              <a:latin typeface="Roboto"/>
              <a:ea typeface="Roboto"/>
              <a:cs typeface="Roboto"/>
              <a:sym typeface="Roboto"/>
            </a:endParaRPr>
          </a:p>
          <a:p>
            <a:pPr marL="0" marR="152400" lvl="0" indent="0" algn="l" rtl="0">
              <a:lnSpc>
                <a:spcPct val="145000"/>
              </a:lnSpc>
              <a:spcBef>
                <a:spcPts val="0"/>
              </a:spcBef>
              <a:spcAft>
                <a:spcPts val="0"/>
              </a:spcAft>
              <a:buClr>
                <a:schemeClr val="dk1"/>
              </a:buClr>
              <a:buSzPts val="1100"/>
              <a:buFont typeface="Arial"/>
              <a:buNone/>
            </a:pPr>
            <a:endParaRPr sz="1800">
              <a:latin typeface="Roboto"/>
              <a:ea typeface="Roboto"/>
              <a:cs typeface="Roboto"/>
              <a:sym typeface="Roboto"/>
            </a:endParaRPr>
          </a:p>
          <a:p>
            <a:pPr marL="0" marR="152400" lvl="0" indent="0" algn="l" rtl="0">
              <a:lnSpc>
                <a:spcPct val="145000"/>
              </a:lnSpc>
              <a:spcBef>
                <a:spcPts val="0"/>
              </a:spcBef>
              <a:spcAft>
                <a:spcPts val="0"/>
              </a:spcAft>
              <a:buClr>
                <a:schemeClr val="dk1"/>
              </a:buClr>
              <a:buSzPts val="1100"/>
              <a:buFont typeface="Arial"/>
              <a:buNone/>
            </a:pPr>
            <a:endParaRPr sz="1800">
              <a:latin typeface="Roboto"/>
              <a:ea typeface="Roboto"/>
              <a:cs typeface="Roboto"/>
              <a:sym typeface="Roboto"/>
            </a:endParaRPr>
          </a:p>
          <a:p>
            <a:pPr marL="0" marR="152400" lvl="0" indent="0" algn="l" rtl="0">
              <a:lnSpc>
                <a:spcPct val="145000"/>
              </a:lnSpc>
              <a:spcBef>
                <a:spcPts val="0"/>
              </a:spcBef>
              <a:spcAft>
                <a:spcPts val="0"/>
              </a:spcAft>
              <a:buClr>
                <a:schemeClr val="dk1"/>
              </a:buClr>
              <a:buSzPts val="1100"/>
              <a:buFont typeface="Arial"/>
              <a:buNone/>
            </a:pPr>
            <a:endParaRPr sz="1800">
              <a:latin typeface="Roboto"/>
              <a:ea typeface="Roboto"/>
              <a:cs typeface="Roboto"/>
              <a:sym typeface="Roboto"/>
            </a:endParaRPr>
          </a:p>
          <a:p>
            <a:pPr marL="0" marR="152400" lvl="0" indent="0" algn="ctr" rtl="0">
              <a:lnSpc>
                <a:spcPct val="145000"/>
              </a:lnSpc>
              <a:spcBef>
                <a:spcPts val="0"/>
              </a:spcBef>
              <a:spcAft>
                <a:spcPts val="0"/>
              </a:spcAft>
              <a:buClr>
                <a:schemeClr val="dk1"/>
              </a:buClr>
              <a:buSzPts val="1100"/>
              <a:buFont typeface="Arial"/>
              <a:buNone/>
            </a:pPr>
            <a:r>
              <a:rPr lang="en" sz="1800">
                <a:latin typeface="Roboto"/>
                <a:ea typeface="Roboto"/>
                <a:cs typeface="Roboto"/>
                <a:sym typeface="Roboto"/>
              </a:rPr>
              <a:t>Let’s recap TCP packets →  </a:t>
            </a:r>
            <a:endParaRPr sz="1800">
              <a:latin typeface="Roboto"/>
              <a:ea typeface="Roboto"/>
              <a:cs typeface="Roboto"/>
              <a:sym typeface="Roboto"/>
            </a:endParaRPr>
          </a:p>
          <a:p>
            <a:pPr marL="0" lvl="0" indent="0" algn="l" rtl="0">
              <a:spcBef>
                <a:spcPts val="0"/>
              </a:spcBef>
              <a:spcAft>
                <a:spcPts val="0"/>
              </a:spcAft>
              <a:buNone/>
            </a:pPr>
            <a:endParaRPr>
              <a:latin typeface="Roboto Light"/>
              <a:ea typeface="Roboto Light"/>
              <a:cs typeface="Roboto Light"/>
              <a:sym typeface="Roboto Light"/>
            </a:endParaRPr>
          </a:p>
          <a:p>
            <a:pPr marL="152400" marR="152400" lvl="0" indent="0" algn="l" rtl="0">
              <a:lnSpc>
                <a:spcPct val="145000"/>
              </a:lnSpc>
              <a:spcBef>
                <a:spcPts val="0"/>
              </a:spcBef>
              <a:spcAft>
                <a:spcPts val="0"/>
              </a:spcAft>
              <a:buClr>
                <a:schemeClr val="dk1"/>
              </a:buClr>
              <a:buSzPts val="1100"/>
              <a:buFont typeface="Arial"/>
              <a:buNone/>
            </a:pPr>
            <a:endParaRPr sz="1000">
              <a:solidFill>
                <a:srgbClr val="24292E"/>
              </a:solidFill>
              <a:highlight>
                <a:srgbClr val="F6F8FA"/>
              </a:highlight>
              <a:latin typeface="Courier"/>
              <a:ea typeface="Courier"/>
              <a:cs typeface="Courier"/>
              <a:sym typeface="Courier"/>
            </a:endParaRPr>
          </a:p>
          <a:p>
            <a:pPr marL="0" lvl="0" indent="0" algn="l" rtl="0">
              <a:spcBef>
                <a:spcPts val="0"/>
              </a:spcBef>
              <a:spcAft>
                <a:spcPts val="0"/>
              </a:spcAft>
              <a:buNone/>
            </a:pPr>
            <a:endParaRPr>
              <a:highlight>
                <a:srgbClr val="EFEFEF"/>
              </a:highlight>
              <a:latin typeface="Roboto Mono Light"/>
              <a:ea typeface="Roboto Mono Light"/>
              <a:cs typeface="Roboto Mono Light"/>
              <a:sym typeface="Roboto Mono Light"/>
            </a:endParaRPr>
          </a:p>
          <a:p>
            <a:pPr marL="0" lvl="0" indent="0" algn="l" rtl="0">
              <a:spcBef>
                <a:spcPts val="0"/>
              </a:spcBef>
              <a:spcAft>
                <a:spcPts val="0"/>
              </a:spcAft>
              <a:buNone/>
            </a:pPr>
            <a:endParaRPr>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a:highlight>
                <a:srgbClr val="FFFFFF"/>
              </a:highlight>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63"/>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marR="152400" lvl="0" indent="0" algn="l" rtl="0">
              <a:lnSpc>
                <a:spcPct val="100000"/>
              </a:lnSpc>
              <a:spcBef>
                <a:spcPts val="0"/>
              </a:spcBef>
              <a:spcAft>
                <a:spcPts val="0"/>
              </a:spcAft>
              <a:buClr>
                <a:schemeClr val="dk1"/>
              </a:buClr>
              <a:buSzPts val="1100"/>
              <a:buFont typeface="Arial"/>
              <a:buNone/>
            </a:pPr>
            <a:r>
              <a:rPr lang="en">
                <a:solidFill>
                  <a:schemeClr val="dk1"/>
                </a:solidFill>
              </a:rPr>
              <a:t>Nmap works by sending </a:t>
            </a:r>
            <a:r>
              <a:rPr lang="en" b="1">
                <a:solidFill>
                  <a:schemeClr val="dk1"/>
                </a:solidFill>
              </a:rPr>
              <a:t>TCP packets</a:t>
            </a:r>
            <a:r>
              <a:rPr lang="en">
                <a:solidFill>
                  <a:schemeClr val="dk1"/>
                </a:solidFill>
              </a:rPr>
              <a:t> to targets and listening for responses. </a:t>
            </a:r>
            <a:endParaRPr>
              <a:solidFill>
                <a:schemeClr val="dk1"/>
              </a:solidFill>
            </a:endParaRPr>
          </a:p>
          <a:p>
            <a:pPr marL="0" lvl="0" indent="0" algn="l" rtl="0">
              <a:spcBef>
                <a:spcPts val="0"/>
              </a:spcBef>
              <a:spcAft>
                <a:spcPts val="0"/>
              </a:spcAft>
              <a:buNone/>
            </a:pPr>
            <a:endParaRPr/>
          </a:p>
        </p:txBody>
      </p:sp>
      <p:sp>
        <p:nvSpPr>
          <p:cNvPr id="1143" name="Google Shape;1143;p63"/>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t>TCP responses contain a large amount of information, including: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Source and destination addresses;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TCP flags (SYN or ACK);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Protocol in use;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and more</a:t>
            </a:r>
            <a:endParaRPr sz="1400"/>
          </a:p>
        </p:txBody>
      </p:sp>
      <p:sp>
        <p:nvSpPr>
          <p:cNvPr id="1144" name="Google Shape;1144;p63"/>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TCP Packets</a:t>
            </a:r>
            <a:endParaRPr/>
          </a:p>
        </p:txBody>
      </p:sp>
      <p:sp>
        <p:nvSpPr>
          <p:cNvPr id="1145" name="Google Shape;1145;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146" name="Google Shape;1146;p63"/>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47" name="Google Shape;1147;p63"/>
          <p:cNvGraphicFramePr/>
          <p:nvPr/>
        </p:nvGraphicFramePr>
        <p:xfrm>
          <a:off x="268575" y="1474575"/>
          <a:ext cx="6418600" cy="3220700"/>
        </p:xfrm>
        <a:graphic>
          <a:graphicData uri="http://schemas.openxmlformats.org/drawingml/2006/table">
            <a:tbl>
              <a:tblPr>
                <a:noFill/>
                <a:tableStyleId>{5296CC4B-324D-4713-90C6-E5BEE6B534CE}</a:tableStyleId>
              </a:tblPr>
              <a:tblGrid>
                <a:gridCol w="802325">
                  <a:extLst>
                    <a:ext uri="{9D8B030D-6E8A-4147-A177-3AD203B41FA5}">
                      <a16:colId xmlns:a16="http://schemas.microsoft.com/office/drawing/2014/main" val="20000"/>
                    </a:ext>
                  </a:extLst>
                </a:gridCol>
                <a:gridCol w="802325">
                  <a:extLst>
                    <a:ext uri="{9D8B030D-6E8A-4147-A177-3AD203B41FA5}">
                      <a16:colId xmlns:a16="http://schemas.microsoft.com/office/drawing/2014/main" val="20001"/>
                    </a:ext>
                  </a:extLst>
                </a:gridCol>
                <a:gridCol w="802325">
                  <a:extLst>
                    <a:ext uri="{9D8B030D-6E8A-4147-A177-3AD203B41FA5}">
                      <a16:colId xmlns:a16="http://schemas.microsoft.com/office/drawing/2014/main" val="20002"/>
                    </a:ext>
                  </a:extLst>
                </a:gridCol>
                <a:gridCol w="802325">
                  <a:extLst>
                    <a:ext uri="{9D8B030D-6E8A-4147-A177-3AD203B41FA5}">
                      <a16:colId xmlns:a16="http://schemas.microsoft.com/office/drawing/2014/main" val="20003"/>
                    </a:ext>
                  </a:extLst>
                </a:gridCol>
                <a:gridCol w="802325">
                  <a:extLst>
                    <a:ext uri="{9D8B030D-6E8A-4147-A177-3AD203B41FA5}">
                      <a16:colId xmlns:a16="http://schemas.microsoft.com/office/drawing/2014/main" val="20004"/>
                    </a:ext>
                  </a:extLst>
                </a:gridCol>
                <a:gridCol w="802325">
                  <a:extLst>
                    <a:ext uri="{9D8B030D-6E8A-4147-A177-3AD203B41FA5}">
                      <a16:colId xmlns:a16="http://schemas.microsoft.com/office/drawing/2014/main" val="20005"/>
                    </a:ext>
                  </a:extLst>
                </a:gridCol>
                <a:gridCol w="802325">
                  <a:extLst>
                    <a:ext uri="{9D8B030D-6E8A-4147-A177-3AD203B41FA5}">
                      <a16:colId xmlns:a16="http://schemas.microsoft.com/office/drawing/2014/main" val="20006"/>
                    </a:ext>
                  </a:extLst>
                </a:gridCol>
                <a:gridCol w="802325">
                  <a:extLst>
                    <a:ext uri="{9D8B030D-6E8A-4147-A177-3AD203B41FA5}">
                      <a16:colId xmlns:a16="http://schemas.microsoft.com/office/drawing/2014/main" val="20007"/>
                    </a:ext>
                  </a:extLst>
                </a:gridCol>
              </a:tblGrid>
              <a:tr h="460100">
                <a:tc>
                  <a:txBody>
                    <a:bodyPr/>
                    <a:lstStyle/>
                    <a:p>
                      <a:pPr marL="0" lvl="0" indent="0" algn="ctr" rtl="0">
                        <a:spcBef>
                          <a:spcPts val="0"/>
                        </a:spcBef>
                        <a:spcAft>
                          <a:spcPts val="0"/>
                        </a:spcAft>
                        <a:buNone/>
                      </a:pPr>
                      <a:r>
                        <a:rPr lang="en">
                          <a:latin typeface="Roboto"/>
                          <a:ea typeface="Roboto"/>
                          <a:cs typeface="Roboto"/>
                          <a:sym typeface="Roboto"/>
                        </a:rPr>
                        <a:t>Version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latin typeface="Roboto"/>
                          <a:ea typeface="Roboto"/>
                          <a:cs typeface="Roboto"/>
                          <a:sym typeface="Roboto"/>
                        </a:rPr>
                        <a:t>IHL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gridSpan="2">
                  <a:txBody>
                    <a:bodyPr/>
                    <a:lstStyle/>
                    <a:p>
                      <a:pPr marL="0" lvl="0" indent="0" algn="ctr" rtl="0">
                        <a:spcBef>
                          <a:spcPts val="0"/>
                        </a:spcBef>
                        <a:spcAft>
                          <a:spcPts val="0"/>
                        </a:spcAft>
                        <a:buNone/>
                      </a:pPr>
                      <a:r>
                        <a:rPr lang="en">
                          <a:latin typeface="Roboto"/>
                          <a:ea typeface="Roboto"/>
                          <a:cs typeface="Roboto"/>
                          <a:sym typeface="Roboto"/>
                        </a:rPr>
                        <a:t>Type of Service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Total Length</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0100">
                <a:tc gridSpan="4">
                  <a:txBody>
                    <a:bodyPr/>
                    <a:lstStyle/>
                    <a:p>
                      <a:pPr marL="0" lvl="0" indent="0" algn="ctr" rtl="0">
                        <a:spcBef>
                          <a:spcPts val="0"/>
                        </a:spcBef>
                        <a:spcAft>
                          <a:spcPts val="0"/>
                        </a:spcAft>
                        <a:buNone/>
                      </a:pPr>
                      <a:r>
                        <a:rPr lang="en">
                          <a:latin typeface="Roboto"/>
                          <a:ea typeface="Roboto"/>
                          <a:cs typeface="Roboto"/>
                          <a:sym typeface="Roboto"/>
                        </a:rPr>
                        <a:t>Identification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a:latin typeface="Roboto"/>
                          <a:ea typeface="Roboto"/>
                          <a:cs typeface="Roboto"/>
                          <a:sym typeface="Roboto"/>
                        </a:rPr>
                        <a:t>Flags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gridSpan="3">
                  <a:txBody>
                    <a:bodyPr/>
                    <a:lstStyle/>
                    <a:p>
                      <a:pPr marL="0" lvl="0" indent="0" algn="ctr" rtl="0">
                        <a:spcBef>
                          <a:spcPts val="0"/>
                        </a:spcBef>
                        <a:spcAft>
                          <a:spcPts val="0"/>
                        </a:spcAft>
                        <a:buNone/>
                      </a:pPr>
                      <a:r>
                        <a:rPr lang="en">
                          <a:latin typeface="Roboto"/>
                          <a:ea typeface="Roboto"/>
                          <a:cs typeface="Roboto"/>
                          <a:sym typeface="Roboto"/>
                        </a:rPr>
                        <a:t>Fragmentation Offset</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60100">
                <a:tc gridSpan="2">
                  <a:txBody>
                    <a:bodyPr/>
                    <a:lstStyle/>
                    <a:p>
                      <a:pPr marL="0" lvl="0" indent="0" algn="ctr" rtl="0">
                        <a:spcBef>
                          <a:spcPts val="0"/>
                        </a:spcBef>
                        <a:spcAft>
                          <a:spcPts val="0"/>
                        </a:spcAft>
                        <a:buNone/>
                      </a:pPr>
                      <a:r>
                        <a:rPr lang="en">
                          <a:latin typeface="Roboto"/>
                          <a:ea typeface="Roboto"/>
                          <a:cs typeface="Roboto"/>
                          <a:sym typeface="Roboto"/>
                        </a:rPr>
                        <a:t>Time to Live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Protocol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Header Checksum</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Source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Destination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60100">
                <a:tc gridSpan="6">
                  <a:txBody>
                    <a:bodyPr/>
                    <a:lstStyle/>
                    <a:p>
                      <a:pPr marL="0" lvl="0" indent="0" algn="ctr" rtl="0">
                        <a:spcBef>
                          <a:spcPts val="0"/>
                        </a:spcBef>
                        <a:spcAft>
                          <a:spcPts val="0"/>
                        </a:spcAft>
                        <a:buNone/>
                      </a:pPr>
                      <a:r>
                        <a:rPr lang="en">
                          <a:latin typeface="Roboto"/>
                          <a:ea typeface="Roboto"/>
                          <a:cs typeface="Roboto"/>
                          <a:sym typeface="Roboto"/>
                        </a:rPr>
                        <a:t>Options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Padding</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extLst>
                  <a:ext uri="{0D108BD9-81ED-4DB2-BD59-A6C34878D82A}">
                    <a16:rowId xmlns:a16="http://schemas.microsoft.com/office/drawing/2014/main" val="10005"/>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Data begins here...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grpSp>
        <p:nvGrpSpPr>
          <p:cNvPr id="1148" name="Google Shape;1148;p63"/>
          <p:cNvGrpSpPr/>
          <p:nvPr/>
        </p:nvGrpSpPr>
        <p:grpSpPr>
          <a:xfrm rot="2700000">
            <a:off x="6282138" y="-944288"/>
            <a:ext cx="2546976" cy="2546976"/>
            <a:chOff x="363524" y="1258050"/>
            <a:chExt cx="2547000" cy="2547000"/>
          </a:xfrm>
        </p:grpSpPr>
        <p:sp>
          <p:nvSpPr>
            <p:cNvPr id="1149" name="Google Shape;1149;p63"/>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51" name="Google Shape;1151;p63"/>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64"/>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marR="152400" lvl="0" indent="0" algn="l" rtl="0">
              <a:lnSpc>
                <a:spcPct val="100000"/>
              </a:lnSpc>
              <a:spcBef>
                <a:spcPts val="0"/>
              </a:spcBef>
              <a:spcAft>
                <a:spcPts val="0"/>
              </a:spcAft>
              <a:buNone/>
            </a:pPr>
            <a:r>
              <a:rPr lang="en">
                <a:solidFill>
                  <a:schemeClr val="dk1"/>
                </a:solidFill>
              </a:rPr>
              <a:t>Nmap works by sending </a:t>
            </a:r>
            <a:r>
              <a:rPr lang="en" b="1">
                <a:solidFill>
                  <a:schemeClr val="dk1"/>
                </a:solidFill>
              </a:rPr>
              <a:t>TCP packets</a:t>
            </a:r>
            <a:r>
              <a:rPr lang="en">
                <a:solidFill>
                  <a:schemeClr val="dk1"/>
                </a:solidFill>
              </a:rPr>
              <a:t> to targets and listening for responses. </a:t>
            </a:r>
            <a:endParaRPr>
              <a:solidFill>
                <a:schemeClr val="dk1"/>
              </a:solidFill>
            </a:endParaRPr>
          </a:p>
          <a:p>
            <a:pPr marL="0" lvl="0" indent="0" algn="l" rtl="0">
              <a:spcBef>
                <a:spcPts val="0"/>
              </a:spcBef>
              <a:spcAft>
                <a:spcPts val="0"/>
              </a:spcAft>
              <a:buNone/>
            </a:pPr>
            <a:endParaRPr/>
          </a:p>
        </p:txBody>
      </p:sp>
      <p:sp>
        <p:nvSpPr>
          <p:cNvPr id="1157" name="Google Shape;1157;p64"/>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t>Each operating system uses different software to create these TCP responses.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Windows, Mac and Linux all “speak” TCP but use different softwares.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These softwares are called an operating system’s </a:t>
            </a:r>
            <a:r>
              <a:rPr lang="en" sz="1400" b="1"/>
              <a:t>TCP/IP stack</a:t>
            </a:r>
            <a:r>
              <a:rPr lang="en" sz="1400"/>
              <a:t>. </a:t>
            </a:r>
            <a:endParaRPr sz="1400"/>
          </a:p>
        </p:txBody>
      </p:sp>
      <p:sp>
        <p:nvSpPr>
          <p:cNvPr id="1158" name="Google Shape;1158;p64"/>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TCP Packets</a:t>
            </a:r>
            <a:endParaRPr/>
          </a:p>
        </p:txBody>
      </p:sp>
      <p:sp>
        <p:nvSpPr>
          <p:cNvPr id="1159" name="Google Shape;115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160" name="Google Shape;1160;p6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61" name="Google Shape;1161;p64"/>
          <p:cNvGraphicFramePr/>
          <p:nvPr/>
        </p:nvGraphicFramePr>
        <p:xfrm>
          <a:off x="268575" y="1474575"/>
          <a:ext cx="6418600" cy="3220700"/>
        </p:xfrm>
        <a:graphic>
          <a:graphicData uri="http://schemas.openxmlformats.org/drawingml/2006/table">
            <a:tbl>
              <a:tblPr>
                <a:noFill/>
                <a:tableStyleId>{5296CC4B-324D-4713-90C6-E5BEE6B534CE}</a:tableStyleId>
              </a:tblPr>
              <a:tblGrid>
                <a:gridCol w="802325">
                  <a:extLst>
                    <a:ext uri="{9D8B030D-6E8A-4147-A177-3AD203B41FA5}">
                      <a16:colId xmlns:a16="http://schemas.microsoft.com/office/drawing/2014/main" val="20000"/>
                    </a:ext>
                  </a:extLst>
                </a:gridCol>
                <a:gridCol w="802325">
                  <a:extLst>
                    <a:ext uri="{9D8B030D-6E8A-4147-A177-3AD203B41FA5}">
                      <a16:colId xmlns:a16="http://schemas.microsoft.com/office/drawing/2014/main" val="20001"/>
                    </a:ext>
                  </a:extLst>
                </a:gridCol>
                <a:gridCol w="802325">
                  <a:extLst>
                    <a:ext uri="{9D8B030D-6E8A-4147-A177-3AD203B41FA5}">
                      <a16:colId xmlns:a16="http://schemas.microsoft.com/office/drawing/2014/main" val="20002"/>
                    </a:ext>
                  </a:extLst>
                </a:gridCol>
                <a:gridCol w="802325">
                  <a:extLst>
                    <a:ext uri="{9D8B030D-6E8A-4147-A177-3AD203B41FA5}">
                      <a16:colId xmlns:a16="http://schemas.microsoft.com/office/drawing/2014/main" val="20003"/>
                    </a:ext>
                  </a:extLst>
                </a:gridCol>
                <a:gridCol w="802325">
                  <a:extLst>
                    <a:ext uri="{9D8B030D-6E8A-4147-A177-3AD203B41FA5}">
                      <a16:colId xmlns:a16="http://schemas.microsoft.com/office/drawing/2014/main" val="20004"/>
                    </a:ext>
                  </a:extLst>
                </a:gridCol>
                <a:gridCol w="802325">
                  <a:extLst>
                    <a:ext uri="{9D8B030D-6E8A-4147-A177-3AD203B41FA5}">
                      <a16:colId xmlns:a16="http://schemas.microsoft.com/office/drawing/2014/main" val="20005"/>
                    </a:ext>
                  </a:extLst>
                </a:gridCol>
                <a:gridCol w="802325">
                  <a:extLst>
                    <a:ext uri="{9D8B030D-6E8A-4147-A177-3AD203B41FA5}">
                      <a16:colId xmlns:a16="http://schemas.microsoft.com/office/drawing/2014/main" val="20006"/>
                    </a:ext>
                  </a:extLst>
                </a:gridCol>
                <a:gridCol w="802325">
                  <a:extLst>
                    <a:ext uri="{9D8B030D-6E8A-4147-A177-3AD203B41FA5}">
                      <a16:colId xmlns:a16="http://schemas.microsoft.com/office/drawing/2014/main" val="20007"/>
                    </a:ext>
                  </a:extLst>
                </a:gridCol>
              </a:tblGrid>
              <a:tr h="460100">
                <a:tc>
                  <a:txBody>
                    <a:bodyPr/>
                    <a:lstStyle/>
                    <a:p>
                      <a:pPr marL="0" lvl="0" indent="0" algn="ctr" rtl="0">
                        <a:spcBef>
                          <a:spcPts val="0"/>
                        </a:spcBef>
                        <a:spcAft>
                          <a:spcPts val="0"/>
                        </a:spcAft>
                        <a:buNone/>
                      </a:pPr>
                      <a:r>
                        <a:rPr lang="en">
                          <a:latin typeface="Roboto"/>
                          <a:ea typeface="Roboto"/>
                          <a:cs typeface="Roboto"/>
                          <a:sym typeface="Roboto"/>
                        </a:rPr>
                        <a:t>Version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latin typeface="Roboto"/>
                          <a:ea typeface="Roboto"/>
                          <a:cs typeface="Roboto"/>
                          <a:sym typeface="Roboto"/>
                        </a:rPr>
                        <a:t>IHL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gridSpan="2">
                  <a:txBody>
                    <a:bodyPr/>
                    <a:lstStyle/>
                    <a:p>
                      <a:pPr marL="0" lvl="0" indent="0" algn="ctr" rtl="0">
                        <a:spcBef>
                          <a:spcPts val="0"/>
                        </a:spcBef>
                        <a:spcAft>
                          <a:spcPts val="0"/>
                        </a:spcAft>
                        <a:buNone/>
                      </a:pPr>
                      <a:r>
                        <a:rPr lang="en">
                          <a:latin typeface="Roboto"/>
                          <a:ea typeface="Roboto"/>
                          <a:cs typeface="Roboto"/>
                          <a:sym typeface="Roboto"/>
                        </a:rPr>
                        <a:t>Type of Service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Total Length</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0100">
                <a:tc gridSpan="4">
                  <a:txBody>
                    <a:bodyPr/>
                    <a:lstStyle/>
                    <a:p>
                      <a:pPr marL="0" lvl="0" indent="0" algn="ctr" rtl="0">
                        <a:spcBef>
                          <a:spcPts val="0"/>
                        </a:spcBef>
                        <a:spcAft>
                          <a:spcPts val="0"/>
                        </a:spcAft>
                        <a:buNone/>
                      </a:pPr>
                      <a:r>
                        <a:rPr lang="en">
                          <a:latin typeface="Roboto"/>
                          <a:ea typeface="Roboto"/>
                          <a:cs typeface="Roboto"/>
                          <a:sym typeface="Roboto"/>
                        </a:rPr>
                        <a:t>Identification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a:latin typeface="Roboto"/>
                          <a:ea typeface="Roboto"/>
                          <a:cs typeface="Roboto"/>
                          <a:sym typeface="Roboto"/>
                        </a:rPr>
                        <a:t>Flags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gridSpan="3">
                  <a:txBody>
                    <a:bodyPr/>
                    <a:lstStyle/>
                    <a:p>
                      <a:pPr marL="0" lvl="0" indent="0" algn="ctr" rtl="0">
                        <a:spcBef>
                          <a:spcPts val="0"/>
                        </a:spcBef>
                        <a:spcAft>
                          <a:spcPts val="0"/>
                        </a:spcAft>
                        <a:buNone/>
                      </a:pPr>
                      <a:r>
                        <a:rPr lang="en">
                          <a:latin typeface="Roboto"/>
                          <a:ea typeface="Roboto"/>
                          <a:cs typeface="Roboto"/>
                          <a:sym typeface="Roboto"/>
                        </a:rPr>
                        <a:t>Fragmentation Offset</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60100">
                <a:tc gridSpan="2">
                  <a:txBody>
                    <a:bodyPr/>
                    <a:lstStyle/>
                    <a:p>
                      <a:pPr marL="0" lvl="0" indent="0" algn="ctr" rtl="0">
                        <a:spcBef>
                          <a:spcPts val="0"/>
                        </a:spcBef>
                        <a:spcAft>
                          <a:spcPts val="0"/>
                        </a:spcAft>
                        <a:buNone/>
                      </a:pPr>
                      <a:r>
                        <a:rPr lang="en">
                          <a:latin typeface="Roboto"/>
                          <a:ea typeface="Roboto"/>
                          <a:cs typeface="Roboto"/>
                          <a:sym typeface="Roboto"/>
                        </a:rPr>
                        <a:t>Time to Live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Protocol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Header Checksum</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Source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Destination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60100">
                <a:tc gridSpan="6">
                  <a:txBody>
                    <a:bodyPr/>
                    <a:lstStyle/>
                    <a:p>
                      <a:pPr marL="0" lvl="0" indent="0" algn="ctr" rtl="0">
                        <a:spcBef>
                          <a:spcPts val="0"/>
                        </a:spcBef>
                        <a:spcAft>
                          <a:spcPts val="0"/>
                        </a:spcAft>
                        <a:buNone/>
                      </a:pPr>
                      <a:r>
                        <a:rPr lang="en">
                          <a:latin typeface="Roboto"/>
                          <a:ea typeface="Roboto"/>
                          <a:cs typeface="Roboto"/>
                          <a:sym typeface="Roboto"/>
                        </a:rPr>
                        <a:t>Options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Padding</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extLst>
                  <a:ext uri="{0D108BD9-81ED-4DB2-BD59-A6C34878D82A}">
                    <a16:rowId xmlns:a16="http://schemas.microsoft.com/office/drawing/2014/main" val="10005"/>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Data begins here...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grpSp>
        <p:nvGrpSpPr>
          <p:cNvPr id="1162" name="Google Shape;1162;p64"/>
          <p:cNvGrpSpPr/>
          <p:nvPr/>
        </p:nvGrpSpPr>
        <p:grpSpPr>
          <a:xfrm rot="2700000">
            <a:off x="6282138" y="-944288"/>
            <a:ext cx="2546976" cy="2546976"/>
            <a:chOff x="363524" y="1258050"/>
            <a:chExt cx="2547000" cy="2547000"/>
          </a:xfrm>
        </p:grpSpPr>
        <p:sp>
          <p:nvSpPr>
            <p:cNvPr id="1163" name="Google Shape;1163;p64"/>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4"/>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65" name="Google Shape;1165;p64"/>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65"/>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marR="152400" lvl="0" indent="0" algn="l" rtl="0">
              <a:lnSpc>
                <a:spcPct val="100000"/>
              </a:lnSpc>
              <a:spcBef>
                <a:spcPts val="0"/>
              </a:spcBef>
              <a:spcAft>
                <a:spcPts val="0"/>
              </a:spcAft>
              <a:buNone/>
            </a:pPr>
            <a:r>
              <a:rPr lang="en">
                <a:solidFill>
                  <a:schemeClr val="dk1"/>
                </a:solidFill>
              </a:rPr>
              <a:t>Nmap works by sending </a:t>
            </a:r>
            <a:r>
              <a:rPr lang="en" b="1">
                <a:solidFill>
                  <a:schemeClr val="dk1"/>
                </a:solidFill>
              </a:rPr>
              <a:t>TCP packets</a:t>
            </a:r>
            <a:r>
              <a:rPr lang="en">
                <a:solidFill>
                  <a:schemeClr val="dk1"/>
                </a:solidFill>
              </a:rPr>
              <a:t> to targets and listening for responses. </a:t>
            </a:r>
            <a:endParaRPr>
              <a:solidFill>
                <a:schemeClr val="dk1"/>
              </a:solidFill>
            </a:endParaRPr>
          </a:p>
          <a:p>
            <a:pPr marL="0" lvl="0" indent="0" algn="l" rtl="0">
              <a:spcBef>
                <a:spcPts val="0"/>
              </a:spcBef>
              <a:spcAft>
                <a:spcPts val="0"/>
              </a:spcAft>
              <a:buNone/>
            </a:pPr>
            <a:endParaRPr/>
          </a:p>
        </p:txBody>
      </p:sp>
      <p:sp>
        <p:nvSpPr>
          <p:cNvPr id="1171" name="Google Shape;1171;p65"/>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t>Different </a:t>
            </a:r>
            <a:r>
              <a:rPr lang="en" sz="1400" b="1"/>
              <a:t>TCP/IP</a:t>
            </a:r>
            <a:r>
              <a:rPr lang="en" sz="1400"/>
              <a:t> stacks generate subtly different TCP responses.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For example, Windows generated response will contain the same raw data as a Linux generated response, but the default </a:t>
            </a:r>
            <a:r>
              <a:rPr lang="en" sz="1400" b="1"/>
              <a:t>Time to Live </a:t>
            </a:r>
            <a:r>
              <a:rPr lang="en" sz="1400"/>
              <a:t>will differ: </a:t>
            </a:r>
            <a:endParaRPr sz="1400"/>
          </a:p>
          <a:p>
            <a:pPr marL="0" lvl="0" indent="0" algn="l" rtl="0">
              <a:spcBef>
                <a:spcPts val="0"/>
              </a:spcBef>
              <a:spcAft>
                <a:spcPts val="0"/>
              </a:spcAft>
              <a:buNone/>
            </a:pPr>
            <a:r>
              <a:rPr lang="en" sz="1400"/>
              <a:t>Windows = 128</a:t>
            </a:r>
            <a:endParaRPr sz="1400"/>
          </a:p>
          <a:p>
            <a:pPr marL="0" lvl="0" indent="0" algn="l" rtl="0">
              <a:spcBef>
                <a:spcPts val="0"/>
              </a:spcBef>
              <a:spcAft>
                <a:spcPts val="0"/>
              </a:spcAft>
              <a:buNone/>
            </a:pPr>
            <a:r>
              <a:rPr lang="en" sz="1400"/>
              <a:t>Linux = 64 </a:t>
            </a:r>
            <a:endParaRPr sz="1400"/>
          </a:p>
        </p:txBody>
      </p:sp>
      <p:sp>
        <p:nvSpPr>
          <p:cNvPr id="1172" name="Google Shape;1172;p65"/>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TCP Packets</a:t>
            </a:r>
            <a:endParaRPr/>
          </a:p>
        </p:txBody>
      </p:sp>
      <p:sp>
        <p:nvSpPr>
          <p:cNvPr id="1173" name="Google Shape;1173;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174" name="Google Shape;1174;p6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75" name="Google Shape;1175;p65"/>
          <p:cNvGraphicFramePr/>
          <p:nvPr/>
        </p:nvGraphicFramePr>
        <p:xfrm>
          <a:off x="268575" y="1474575"/>
          <a:ext cx="6418600" cy="3220700"/>
        </p:xfrm>
        <a:graphic>
          <a:graphicData uri="http://schemas.openxmlformats.org/drawingml/2006/table">
            <a:tbl>
              <a:tblPr>
                <a:noFill/>
                <a:tableStyleId>{5296CC4B-324D-4713-90C6-E5BEE6B534CE}</a:tableStyleId>
              </a:tblPr>
              <a:tblGrid>
                <a:gridCol w="802325">
                  <a:extLst>
                    <a:ext uri="{9D8B030D-6E8A-4147-A177-3AD203B41FA5}">
                      <a16:colId xmlns:a16="http://schemas.microsoft.com/office/drawing/2014/main" val="20000"/>
                    </a:ext>
                  </a:extLst>
                </a:gridCol>
                <a:gridCol w="802325">
                  <a:extLst>
                    <a:ext uri="{9D8B030D-6E8A-4147-A177-3AD203B41FA5}">
                      <a16:colId xmlns:a16="http://schemas.microsoft.com/office/drawing/2014/main" val="20001"/>
                    </a:ext>
                  </a:extLst>
                </a:gridCol>
                <a:gridCol w="802325">
                  <a:extLst>
                    <a:ext uri="{9D8B030D-6E8A-4147-A177-3AD203B41FA5}">
                      <a16:colId xmlns:a16="http://schemas.microsoft.com/office/drawing/2014/main" val="20002"/>
                    </a:ext>
                  </a:extLst>
                </a:gridCol>
                <a:gridCol w="802325">
                  <a:extLst>
                    <a:ext uri="{9D8B030D-6E8A-4147-A177-3AD203B41FA5}">
                      <a16:colId xmlns:a16="http://schemas.microsoft.com/office/drawing/2014/main" val="20003"/>
                    </a:ext>
                  </a:extLst>
                </a:gridCol>
                <a:gridCol w="802325">
                  <a:extLst>
                    <a:ext uri="{9D8B030D-6E8A-4147-A177-3AD203B41FA5}">
                      <a16:colId xmlns:a16="http://schemas.microsoft.com/office/drawing/2014/main" val="20004"/>
                    </a:ext>
                  </a:extLst>
                </a:gridCol>
                <a:gridCol w="802325">
                  <a:extLst>
                    <a:ext uri="{9D8B030D-6E8A-4147-A177-3AD203B41FA5}">
                      <a16:colId xmlns:a16="http://schemas.microsoft.com/office/drawing/2014/main" val="20005"/>
                    </a:ext>
                  </a:extLst>
                </a:gridCol>
                <a:gridCol w="802325">
                  <a:extLst>
                    <a:ext uri="{9D8B030D-6E8A-4147-A177-3AD203B41FA5}">
                      <a16:colId xmlns:a16="http://schemas.microsoft.com/office/drawing/2014/main" val="20006"/>
                    </a:ext>
                  </a:extLst>
                </a:gridCol>
                <a:gridCol w="802325">
                  <a:extLst>
                    <a:ext uri="{9D8B030D-6E8A-4147-A177-3AD203B41FA5}">
                      <a16:colId xmlns:a16="http://schemas.microsoft.com/office/drawing/2014/main" val="20007"/>
                    </a:ext>
                  </a:extLst>
                </a:gridCol>
              </a:tblGrid>
              <a:tr h="460100">
                <a:tc>
                  <a:txBody>
                    <a:bodyPr/>
                    <a:lstStyle/>
                    <a:p>
                      <a:pPr marL="0" lvl="0" indent="0" algn="ctr" rtl="0">
                        <a:spcBef>
                          <a:spcPts val="0"/>
                        </a:spcBef>
                        <a:spcAft>
                          <a:spcPts val="0"/>
                        </a:spcAft>
                        <a:buNone/>
                      </a:pPr>
                      <a:r>
                        <a:rPr lang="en">
                          <a:latin typeface="Roboto"/>
                          <a:ea typeface="Roboto"/>
                          <a:cs typeface="Roboto"/>
                          <a:sym typeface="Roboto"/>
                        </a:rPr>
                        <a:t>Version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a:latin typeface="Roboto"/>
                          <a:ea typeface="Roboto"/>
                          <a:cs typeface="Roboto"/>
                          <a:sym typeface="Roboto"/>
                        </a:rPr>
                        <a:t>IHL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gridSpan="2">
                  <a:txBody>
                    <a:bodyPr/>
                    <a:lstStyle/>
                    <a:p>
                      <a:pPr marL="0" lvl="0" indent="0" algn="ctr" rtl="0">
                        <a:spcBef>
                          <a:spcPts val="0"/>
                        </a:spcBef>
                        <a:spcAft>
                          <a:spcPts val="0"/>
                        </a:spcAft>
                        <a:buNone/>
                      </a:pPr>
                      <a:r>
                        <a:rPr lang="en">
                          <a:latin typeface="Roboto"/>
                          <a:ea typeface="Roboto"/>
                          <a:cs typeface="Roboto"/>
                          <a:sym typeface="Roboto"/>
                        </a:rPr>
                        <a:t>Type of Service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Total Length</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60100">
                <a:tc gridSpan="4">
                  <a:txBody>
                    <a:bodyPr/>
                    <a:lstStyle/>
                    <a:p>
                      <a:pPr marL="0" lvl="0" indent="0" algn="ctr" rtl="0">
                        <a:spcBef>
                          <a:spcPts val="0"/>
                        </a:spcBef>
                        <a:spcAft>
                          <a:spcPts val="0"/>
                        </a:spcAft>
                        <a:buNone/>
                      </a:pPr>
                      <a:r>
                        <a:rPr lang="en">
                          <a:latin typeface="Roboto"/>
                          <a:ea typeface="Roboto"/>
                          <a:cs typeface="Roboto"/>
                          <a:sym typeface="Roboto"/>
                        </a:rPr>
                        <a:t>Identification</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0"/>
                        </a:spcBef>
                        <a:spcAft>
                          <a:spcPts val="0"/>
                        </a:spcAft>
                        <a:buNone/>
                      </a:pPr>
                      <a:r>
                        <a:rPr lang="en">
                          <a:latin typeface="Roboto"/>
                          <a:ea typeface="Roboto"/>
                          <a:cs typeface="Roboto"/>
                          <a:sym typeface="Roboto"/>
                        </a:rPr>
                        <a:t>Flags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gridSpan="3">
                  <a:txBody>
                    <a:bodyPr/>
                    <a:lstStyle/>
                    <a:p>
                      <a:pPr marL="0" lvl="0" indent="0" algn="ctr" rtl="0">
                        <a:spcBef>
                          <a:spcPts val="0"/>
                        </a:spcBef>
                        <a:spcAft>
                          <a:spcPts val="0"/>
                        </a:spcAft>
                        <a:buNone/>
                      </a:pPr>
                      <a:r>
                        <a:rPr lang="en">
                          <a:latin typeface="Roboto"/>
                          <a:ea typeface="Roboto"/>
                          <a:cs typeface="Roboto"/>
                          <a:sym typeface="Roboto"/>
                        </a:rPr>
                        <a:t>Fragmentation Offset</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60100">
                <a:tc gridSpan="2">
                  <a:txBody>
                    <a:bodyPr/>
                    <a:lstStyle/>
                    <a:p>
                      <a:pPr marL="0" lvl="0" indent="0" algn="ctr" rtl="0">
                        <a:spcBef>
                          <a:spcPts val="0"/>
                        </a:spcBef>
                        <a:spcAft>
                          <a:spcPts val="0"/>
                        </a:spcAft>
                        <a:buNone/>
                      </a:pPr>
                      <a:r>
                        <a:rPr lang="en">
                          <a:latin typeface="Roboto"/>
                          <a:ea typeface="Roboto"/>
                          <a:cs typeface="Roboto"/>
                          <a:sym typeface="Roboto"/>
                        </a:rPr>
                        <a:t>Time to Live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Protocol</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gridSpan="4">
                  <a:txBody>
                    <a:bodyPr/>
                    <a:lstStyle/>
                    <a:p>
                      <a:pPr marL="0" lvl="0" indent="0" algn="ctr" rtl="0">
                        <a:spcBef>
                          <a:spcPts val="0"/>
                        </a:spcBef>
                        <a:spcAft>
                          <a:spcPts val="0"/>
                        </a:spcAft>
                        <a:buNone/>
                      </a:pPr>
                      <a:r>
                        <a:rPr lang="en">
                          <a:latin typeface="Roboto"/>
                          <a:ea typeface="Roboto"/>
                          <a:cs typeface="Roboto"/>
                          <a:sym typeface="Roboto"/>
                        </a:rPr>
                        <a:t>Header Checksum</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Source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Destination Address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60100">
                <a:tc gridSpan="6">
                  <a:txBody>
                    <a:bodyPr/>
                    <a:lstStyle/>
                    <a:p>
                      <a:pPr marL="0" lvl="0" indent="0" algn="ctr" rtl="0">
                        <a:spcBef>
                          <a:spcPts val="0"/>
                        </a:spcBef>
                        <a:spcAft>
                          <a:spcPts val="0"/>
                        </a:spcAft>
                        <a:buNone/>
                      </a:pPr>
                      <a:r>
                        <a:rPr lang="en">
                          <a:latin typeface="Roboto"/>
                          <a:ea typeface="Roboto"/>
                          <a:cs typeface="Roboto"/>
                          <a:sym typeface="Roboto"/>
                        </a:rPr>
                        <a:t>Options</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a:latin typeface="Roboto"/>
                          <a:ea typeface="Roboto"/>
                          <a:cs typeface="Roboto"/>
                          <a:sym typeface="Roboto"/>
                        </a:rPr>
                        <a:t>Padding</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extLst>
                  <a:ext uri="{0D108BD9-81ED-4DB2-BD59-A6C34878D82A}">
                    <a16:rowId xmlns:a16="http://schemas.microsoft.com/office/drawing/2014/main" val="10005"/>
                  </a:ext>
                </a:extLst>
              </a:tr>
              <a:tr h="460100">
                <a:tc gridSpan="8">
                  <a:txBody>
                    <a:bodyPr/>
                    <a:lstStyle/>
                    <a:p>
                      <a:pPr marL="0" lvl="0" indent="0" algn="ctr" rtl="0">
                        <a:spcBef>
                          <a:spcPts val="0"/>
                        </a:spcBef>
                        <a:spcAft>
                          <a:spcPts val="0"/>
                        </a:spcAft>
                        <a:buNone/>
                      </a:pPr>
                      <a:r>
                        <a:rPr lang="en">
                          <a:latin typeface="Roboto"/>
                          <a:ea typeface="Roboto"/>
                          <a:cs typeface="Roboto"/>
                          <a:sym typeface="Roboto"/>
                        </a:rPr>
                        <a:t>Data begins here...</a:t>
                      </a:r>
                      <a:endParaRPr>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grpSp>
        <p:nvGrpSpPr>
          <p:cNvPr id="1176" name="Google Shape;1176;p65"/>
          <p:cNvGrpSpPr/>
          <p:nvPr/>
        </p:nvGrpSpPr>
        <p:grpSpPr>
          <a:xfrm rot="2700000">
            <a:off x="6282138" y="-944288"/>
            <a:ext cx="2546976" cy="2546976"/>
            <a:chOff x="363524" y="1258050"/>
            <a:chExt cx="2547000" cy="2547000"/>
          </a:xfrm>
        </p:grpSpPr>
        <p:sp>
          <p:nvSpPr>
            <p:cNvPr id="1177" name="Google Shape;1177;p65"/>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79" name="Google Shape;1179;p65"/>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1. Scanning Technique Demo: </a:t>
            </a:r>
            <a:r>
              <a:rPr lang="en">
                <a:solidFill>
                  <a:srgbClr val="073763"/>
                </a:solidFill>
              </a:rPr>
              <a:t>OS Detection</a:t>
            </a:r>
            <a:endParaRPr>
              <a:solidFill>
                <a:srgbClr val="073763"/>
              </a:solidFill>
            </a:endParaRPr>
          </a:p>
        </p:txBody>
      </p:sp>
      <p:sp>
        <p:nvSpPr>
          <p:cNvPr id="1185" name="Google Shape;1185;p66"/>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Nmap has tools that can </a:t>
            </a:r>
            <a:r>
              <a:rPr lang="en" b="1"/>
              <a:t>guess the operating system of a target machine</a:t>
            </a:r>
            <a:r>
              <a:rPr lang="en"/>
              <a:t>.</a:t>
            </a:r>
            <a:endParaRPr/>
          </a:p>
        </p:txBody>
      </p:sp>
      <p:sp>
        <p:nvSpPr>
          <p:cNvPr id="1186" name="Google Shape;118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1187" name="Google Shape;1187;p66"/>
          <p:cNvGrpSpPr/>
          <p:nvPr/>
        </p:nvGrpSpPr>
        <p:grpSpPr>
          <a:xfrm rot="2700000">
            <a:off x="515188" y="242924"/>
            <a:ext cx="2546976" cy="2546976"/>
            <a:chOff x="363524" y="1258050"/>
            <a:chExt cx="2547000" cy="2547000"/>
          </a:xfrm>
        </p:grpSpPr>
        <p:sp>
          <p:nvSpPr>
            <p:cNvPr id="1188" name="Google Shape;1188;p66"/>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190" name="Google Shape;1190;p66"/>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
        <p:nvSpPr>
          <p:cNvPr id="1191" name="Google Shape;1191;p66"/>
          <p:cNvSpPr txBox="1"/>
          <p:nvPr/>
        </p:nvSpPr>
        <p:spPr>
          <a:xfrm>
            <a:off x="476400" y="1910225"/>
            <a:ext cx="8393400" cy="28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Nmap sends TCP and UDP packets to target machines, and then </a:t>
            </a:r>
            <a:r>
              <a:rPr lang="en" sz="1600" u="sng">
                <a:latin typeface="Roboto"/>
                <a:ea typeface="Roboto"/>
                <a:cs typeface="Roboto"/>
                <a:sym typeface="Roboto"/>
              </a:rPr>
              <a:t>examines its responses to determine the operating system.</a:t>
            </a:r>
            <a:r>
              <a:rPr lang="en" sz="1600">
                <a:latin typeface="Roboto"/>
                <a:ea typeface="Roboto"/>
                <a:cs typeface="Roboto"/>
                <a:sym typeface="Roboto"/>
              </a:rPr>
              <a:t> </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Passive OS detection</a:t>
            </a:r>
            <a:r>
              <a:rPr lang="en" sz="1600">
                <a:latin typeface="Roboto"/>
                <a:ea typeface="Roboto"/>
                <a:cs typeface="Roboto"/>
                <a:sym typeface="Roboto"/>
              </a:rPr>
              <a:t>: process of looking for “fingerprints” in a machine’s response in order for Nmap to identify which operating system is running on a target of a port scan.</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152400" marR="152400" lvl="0" indent="0" algn="l" rtl="0">
              <a:lnSpc>
                <a:spcPct val="145000"/>
              </a:lnSpc>
              <a:spcBef>
                <a:spcPts val="0"/>
              </a:spcBef>
              <a:spcAft>
                <a:spcPts val="0"/>
              </a:spcAft>
              <a:buClr>
                <a:schemeClr val="dk1"/>
              </a:buClr>
              <a:buSzPts val="1100"/>
              <a:buFont typeface="Arial"/>
              <a:buNone/>
            </a:pPr>
            <a:r>
              <a:rPr lang="en" sz="1600">
                <a:solidFill>
                  <a:srgbClr val="24292E"/>
                </a:solidFill>
                <a:highlight>
                  <a:srgbClr val="F6F8FA"/>
                </a:highlight>
                <a:latin typeface="Roboto Mono"/>
                <a:ea typeface="Roboto Mono"/>
                <a:cs typeface="Roboto Mono"/>
                <a:sym typeface="Roboto Mono"/>
              </a:rPr>
              <a:t>msf </a:t>
            </a:r>
            <a:r>
              <a:rPr lang="en" sz="1600">
                <a:solidFill>
                  <a:srgbClr val="D73A49"/>
                </a:solidFill>
                <a:highlight>
                  <a:srgbClr val="F6F8FA"/>
                </a:highlight>
                <a:latin typeface="Roboto Mono"/>
                <a:ea typeface="Roboto Mono"/>
                <a:cs typeface="Roboto Mono"/>
                <a:sym typeface="Roboto Mono"/>
              </a:rPr>
              <a:t>&gt;</a:t>
            </a:r>
            <a:r>
              <a:rPr lang="en" sz="1600">
                <a:solidFill>
                  <a:srgbClr val="24292E"/>
                </a:solidFill>
                <a:highlight>
                  <a:srgbClr val="F6F8FA"/>
                </a:highlight>
                <a:latin typeface="Roboto Mono"/>
                <a:ea typeface="Roboto Mono"/>
                <a:cs typeface="Roboto Mono"/>
                <a:sym typeface="Roboto Mono"/>
              </a:rPr>
              <a:t> db_nmap 192.168.1.100 -O</a:t>
            </a:r>
            <a:endParaRPr sz="1600">
              <a:latin typeface="Roboto Mono"/>
              <a:ea typeface="Roboto Mono"/>
              <a:cs typeface="Roboto Mono"/>
              <a:sym typeface="Roboto Mon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Active detection</a:t>
            </a:r>
            <a:r>
              <a:rPr lang="en" sz="1600">
                <a:latin typeface="Roboto"/>
                <a:ea typeface="Roboto"/>
                <a:cs typeface="Roboto"/>
                <a:sym typeface="Roboto"/>
              </a:rPr>
              <a:t>: a more complex yet more accurate process of transmitting suspiciously crafted packets onto a network and awaiting and analyzing responses. </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152400" marR="152400" lvl="0" indent="0" algn="l" rtl="0">
              <a:lnSpc>
                <a:spcPct val="145000"/>
              </a:lnSpc>
              <a:spcBef>
                <a:spcPts val="0"/>
              </a:spcBef>
              <a:spcAft>
                <a:spcPts val="0"/>
              </a:spcAft>
              <a:buNone/>
            </a:pPr>
            <a:r>
              <a:rPr lang="en" sz="1600">
                <a:solidFill>
                  <a:srgbClr val="24292E"/>
                </a:solidFill>
                <a:highlight>
                  <a:srgbClr val="F6F8FA"/>
                </a:highlight>
                <a:latin typeface="Roboto Mono"/>
                <a:ea typeface="Roboto Mono"/>
                <a:cs typeface="Roboto Mono"/>
                <a:sym typeface="Roboto Mono"/>
              </a:rPr>
              <a:t>msf </a:t>
            </a:r>
            <a:r>
              <a:rPr lang="en" sz="1600">
                <a:solidFill>
                  <a:srgbClr val="D73A49"/>
                </a:solidFill>
                <a:highlight>
                  <a:srgbClr val="F6F8FA"/>
                </a:highlight>
                <a:latin typeface="Roboto Mono"/>
                <a:ea typeface="Roboto Mono"/>
                <a:cs typeface="Roboto Mono"/>
                <a:sym typeface="Roboto Mono"/>
              </a:rPr>
              <a:t>&gt;</a:t>
            </a:r>
            <a:r>
              <a:rPr lang="en" sz="1600">
                <a:solidFill>
                  <a:srgbClr val="24292E"/>
                </a:solidFill>
                <a:highlight>
                  <a:srgbClr val="F6F8FA"/>
                </a:highlight>
                <a:latin typeface="Roboto Mono"/>
                <a:ea typeface="Roboto Mono"/>
                <a:cs typeface="Roboto Mono"/>
                <a:sym typeface="Roboto Mono"/>
              </a:rPr>
              <a:t> db_nmap 192.168.1.100 -A</a:t>
            </a:r>
            <a:endParaRPr sz="1600">
              <a:solidFill>
                <a:srgbClr val="24292E"/>
              </a:solidFill>
              <a:highlight>
                <a:srgbClr val="F6F8FA"/>
              </a:highlight>
              <a:latin typeface="Roboto Mono"/>
              <a:ea typeface="Roboto Mono"/>
              <a:cs typeface="Roboto Mono"/>
              <a:sym typeface="Roboto Mono"/>
            </a:endParaRPr>
          </a:p>
          <a:p>
            <a:pPr marL="152400" marR="152400" lvl="0" indent="0" algn="l" rtl="0">
              <a:lnSpc>
                <a:spcPct val="14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152400" marR="152400" lvl="0" indent="0" algn="l" rtl="0">
              <a:lnSpc>
                <a:spcPct val="145000"/>
              </a:lnSpc>
              <a:spcBef>
                <a:spcPts val="0"/>
              </a:spcBef>
              <a:spcAft>
                <a:spcPts val="0"/>
              </a:spcAft>
              <a:buClr>
                <a:schemeClr val="dk1"/>
              </a:buClr>
              <a:buSzPts val="1100"/>
              <a:buFont typeface="Arial"/>
              <a:buNone/>
            </a:pPr>
            <a:endParaRPr sz="1000">
              <a:solidFill>
                <a:srgbClr val="24292E"/>
              </a:solidFill>
              <a:highlight>
                <a:srgbClr val="F6F8FA"/>
              </a:highlight>
              <a:latin typeface="Courier"/>
              <a:ea typeface="Courier"/>
              <a:cs typeface="Courier"/>
              <a:sym typeface="Courier"/>
            </a:endParaRPr>
          </a:p>
          <a:p>
            <a:pPr marL="0" lvl="0" indent="0" algn="l" rtl="0">
              <a:spcBef>
                <a:spcPts val="0"/>
              </a:spcBef>
              <a:spcAft>
                <a:spcPts val="0"/>
              </a:spcAft>
              <a:buNone/>
            </a:pPr>
            <a:endParaRPr>
              <a:highlight>
                <a:srgbClr val="EFEFEF"/>
              </a:highlight>
              <a:latin typeface="Roboto Mono Light"/>
              <a:ea typeface="Roboto Mono Light"/>
              <a:cs typeface="Roboto Mono Light"/>
              <a:sym typeface="Roboto Mono Light"/>
            </a:endParaRPr>
          </a:p>
          <a:p>
            <a:pPr marL="0" lvl="0" indent="0" algn="l" rtl="0">
              <a:spcBef>
                <a:spcPts val="0"/>
              </a:spcBef>
              <a:spcAft>
                <a:spcPts val="0"/>
              </a:spcAft>
              <a:buNone/>
            </a:pPr>
            <a:endParaRPr>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a:highlight>
                <a:srgbClr val="FFFFFF"/>
              </a:highlight>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2. Scanning Technique Demo: </a:t>
            </a:r>
            <a:r>
              <a:rPr lang="en">
                <a:solidFill>
                  <a:srgbClr val="351C75"/>
                </a:solidFill>
              </a:rPr>
              <a:t>UDP Scanning</a:t>
            </a:r>
            <a:endParaRPr>
              <a:solidFill>
                <a:srgbClr val="351C75"/>
              </a:solidFill>
            </a:endParaRPr>
          </a:p>
        </p:txBody>
      </p:sp>
      <p:sp>
        <p:nvSpPr>
          <p:cNvPr id="1197" name="Google Shape;1197;p67"/>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default, </a:t>
            </a:r>
            <a:r>
              <a:rPr lang="en" b="1"/>
              <a:t>Nmap only scans TCP ports</a:t>
            </a:r>
            <a:r>
              <a:rPr lang="en"/>
              <a:t>.</a:t>
            </a:r>
            <a:endParaRPr/>
          </a:p>
        </p:txBody>
      </p:sp>
      <p:sp>
        <p:nvSpPr>
          <p:cNvPr id="1198" name="Google Shape;119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199" name="Google Shape;1199;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200" name="Google Shape;1200;p67"/>
          <p:cNvGrpSpPr/>
          <p:nvPr/>
        </p:nvGrpSpPr>
        <p:grpSpPr>
          <a:xfrm rot="2700000">
            <a:off x="515188" y="242924"/>
            <a:ext cx="2546976" cy="2546976"/>
            <a:chOff x="363524" y="1258050"/>
            <a:chExt cx="2547000" cy="2547000"/>
          </a:xfrm>
        </p:grpSpPr>
        <p:sp>
          <p:nvSpPr>
            <p:cNvPr id="1201" name="Google Shape;1201;p67"/>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203" name="Google Shape;1203;p67"/>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
        <p:nvSpPr>
          <p:cNvPr id="1204" name="Google Shape;1204;p67"/>
          <p:cNvSpPr txBox="1"/>
          <p:nvPr/>
        </p:nvSpPr>
        <p:spPr>
          <a:xfrm>
            <a:off x="375300" y="2820925"/>
            <a:ext cx="8393400" cy="18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Sometimes, pentesters need to exploit UDP services like DNS, NetBIOS, and TPTP.</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UDP scan</a:t>
            </a:r>
            <a:r>
              <a:rPr lang="en" sz="1600">
                <a:latin typeface="Roboto"/>
                <a:ea typeface="Roboto"/>
                <a:cs typeface="Roboto"/>
                <a:sym typeface="Roboto"/>
              </a:rPr>
              <a:t> identifies such services:</a:t>
            </a:r>
            <a:endParaRPr sz="1600">
              <a:latin typeface="Roboto"/>
              <a:ea typeface="Roboto"/>
              <a:cs typeface="Roboto"/>
              <a:sym typeface="Roboto"/>
            </a:endParaRPr>
          </a:p>
          <a:p>
            <a:pPr marL="0" lvl="0" indent="0" algn="l" rtl="0">
              <a:spcBef>
                <a:spcPts val="0"/>
              </a:spcBef>
              <a:spcAft>
                <a:spcPts val="0"/>
              </a:spcAft>
              <a:buNone/>
            </a:pPr>
            <a:endParaRPr sz="1600">
              <a:latin typeface="Roboto Light"/>
              <a:ea typeface="Roboto Light"/>
              <a:cs typeface="Roboto Light"/>
              <a:sym typeface="Roboto Light"/>
            </a:endParaRPr>
          </a:p>
          <a:p>
            <a:pPr marL="0" marR="152400" lvl="0" indent="0" algn="l" rtl="0">
              <a:lnSpc>
                <a:spcPct val="145000"/>
              </a:lnSpc>
              <a:spcBef>
                <a:spcPts val="0"/>
              </a:spcBef>
              <a:spcAft>
                <a:spcPts val="0"/>
              </a:spcAft>
              <a:buClr>
                <a:schemeClr val="dk1"/>
              </a:buClr>
              <a:buSzPts val="1100"/>
              <a:buFont typeface="Arial"/>
              <a:buNone/>
            </a:pPr>
            <a:r>
              <a:rPr lang="en" sz="1600">
                <a:solidFill>
                  <a:srgbClr val="24292E"/>
                </a:solidFill>
                <a:highlight>
                  <a:srgbClr val="F6F8FA"/>
                </a:highlight>
                <a:latin typeface="Roboto Mono"/>
                <a:ea typeface="Roboto Mono"/>
                <a:cs typeface="Roboto Mono"/>
                <a:sym typeface="Roboto Mono"/>
              </a:rPr>
              <a:t>msf </a:t>
            </a:r>
            <a:r>
              <a:rPr lang="en" sz="1600">
                <a:solidFill>
                  <a:srgbClr val="D73A49"/>
                </a:solidFill>
                <a:highlight>
                  <a:srgbClr val="F6F8FA"/>
                </a:highlight>
                <a:latin typeface="Roboto Mono"/>
                <a:ea typeface="Roboto Mono"/>
                <a:cs typeface="Roboto Mono"/>
                <a:sym typeface="Roboto Mono"/>
              </a:rPr>
              <a:t>&gt;</a:t>
            </a:r>
            <a:r>
              <a:rPr lang="en" sz="1600">
                <a:solidFill>
                  <a:srgbClr val="24292E"/>
                </a:solidFill>
                <a:highlight>
                  <a:srgbClr val="F6F8FA"/>
                </a:highlight>
                <a:latin typeface="Roboto Mono"/>
                <a:ea typeface="Roboto Mono"/>
                <a:cs typeface="Roboto Mono"/>
                <a:sym typeface="Roboto Mono"/>
              </a:rPr>
              <a:t> db_nmap -sU -p 137,138,139,53,69 scanme.nmap.org</a:t>
            </a:r>
            <a:endParaRPr sz="1600">
              <a:solidFill>
                <a:srgbClr val="24292E"/>
              </a:solidFill>
              <a:highlight>
                <a:srgbClr val="F6F8FA"/>
              </a:highlight>
              <a:latin typeface="Roboto Mono"/>
              <a:ea typeface="Roboto Mono"/>
              <a:cs typeface="Roboto Mono"/>
              <a:sym typeface="Roboto Mono"/>
            </a:endParaRPr>
          </a:p>
          <a:p>
            <a:pPr marL="457200" lvl="0" indent="-317500" algn="l" rtl="0">
              <a:spcBef>
                <a:spcPts val="0"/>
              </a:spcBef>
              <a:spcAft>
                <a:spcPts val="0"/>
              </a:spcAft>
              <a:buSzPts val="1400"/>
              <a:buFont typeface="Roboto"/>
              <a:buChar char="●"/>
            </a:pPr>
            <a:r>
              <a:rPr lang="en">
                <a:latin typeface="Roboto"/>
                <a:ea typeface="Roboto"/>
                <a:cs typeface="Roboto"/>
                <a:sym typeface="Roboto"/>
              </a:rPr>
              <a:t>Note:</a:t>
            </a:r>
            <a:r>
              <a:rPr lang="en" b="1">
                <a:latin typeface="Roboto Mono"/>
                <a:ea typeface="Roboto Mono"/>
                <a:cs typeface="Roboto Mono"/>
                <a:sym typeface="Roboto Mono"/>
              </a:rPr>
              <a:t> -p</a:t>
            </a:r>
            <a:r>
              <a:rPr lang="en">
                <a:latin typeface="Roboto"/>
                <a:ea typeface="Roboto"/>
                <a:cs typeface="Roboto"/>
                <a:sym typeface="Roboto"/>
              </a:rPr>
              <a:t> indicates a port scan. </a:t>
            </a:r>
            <a:endParaRPr>
              <a:latin typeface="Roboto"/>
              <a:ea typeface="Roboto"/>
              <a:cs typeface="Roboto"/>
              <a:sym typeface="Roboto"/>
            </a:endParaRPr>
          </a:p>
        </p:txBody>
      </p:sp>
      <p:grpSp>
        <p:nvGrpSpPr>
          <p:cNvPr id="1205" name="Google Shape;1205;p67"/>
          <p:cNvGrpSpPr/>
          <p:nvPr/>
        </p:nvGrpSpPr>
        <p:grpSpPr>
          <a:xfrm rot="2700000">
            <a:off x="515181" y="1061192"/>
            <a:ext cx="2546976" cy="2546976"/>
            <a:chOff x="2273746" y="1258050"/>
            <a:chExt cx="2547000" cy="2547000"/>
          </a:xfrm>
        </p:grpSpPr>
        <p:sp>
          <p:nvSpPr>
            <p:cNvPr id="1206" name="Google Shape;1206;p67"/>
            <p:cNvSpPr/>
            <p:nvPr/>
          </p:nvSpPr>
          <p:spPr>
            <a:xfrm rot="2700000">
              <a:off x="3266383" y="1011412"/>
              <a:ext cx="561726" cy="3040276"/>
            </a:xfrm>
            <a:prstGeom prst="roundRect">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rot="-2700000">
              <a:off x="249078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1208" name="Google Shape;1208;p67"/>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UDP Scanning</a:t>
              </a:r>
              <a:endParaRPr>
                <a:solidFill>
                  <a:srgbClr val="FFFFFF"/>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3. Scanning Technique Demo: </a:t>
            </a:r>
            <a:r>
              <a:rPr lang="en">
                <a:solidFill>
                  <a:srgbClr val="990000"/>
                </a:solidFill>
              </a:rPr>
              <a:t>Controlling Scan Speed</a:t>
            </a:r>
            <a:endParaRPr>
              <a:solidFill>
                <a:srgbClr val="990000"/>
              </a:solidFill>
            </a:endParaRPr>
          </a:p>
        </p:txBody>
      </p:sp>
      <p:sp>
        <p:nvSpPr>
          <p:cNvPr id="1214" name="Google Shape;1214;p68"/>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Nmap has flags that </a:t>
            </a:r>
            <a:r>
              <a:rPr lang="en" b="1"/>
              <a:t>increase and decrease its scan speed</a:t>
            </a:r>
            <a:r>
              <a:rPr lang="en"/>
              <a:t>. </a:t>
            </a:r>
            <a:endParaRPr/>
          </a:p>
        </p:txBody>
      </p:sp>
      <p:sp>
        <p:nvSpPr>
          <p:cNvPr id="1215" name="Google Shape;121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216" name="Google Shape;1216;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217" name="Google Shape;1217;p68"/>
          <p:cNvGrpSpPr/>
          <p:nvPr/>
        </p:nvGrpSpPr>
        <p:grpSpPr>
          <a:xfrm rot="2700000">
            <a:off x="515188" y="242924"/>
            <a:ext cx="2546976" cy="2546976"/>
            <a:chOff x="363524" y="1258050"/>
            <a:chExt cx="2547000" cy="2547000"/>
          </a:xfrm>
        </p:grpSpPr>
        <p:sp>
          <p:nvSpPr>
            <p:cNvPr id="1218" name="Google Shape;1218;p68"/>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8"/>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220" name="Google Shape;1220;p68"/>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
        <p:nvSpPr>
          <p:cNvPr id="1221" name="Google Shape;1221;p68"/>
          <p:cNvSpPr txBox="1"/>
          <p:nvPr/>
        </p:nvSpPr>
        <p:spPr>
          <a:xfrm>
            <a:off x="375300" y="3317400"/>
            <a:ext cx="8393400" cy="115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Faster scans</a:t>
            </a:r>
            <a:r>
              <a:rPr lang="en" sz="1600">
                <a:latin typeface="Roboto"/>
                <a:ea typeface="Roboto"/>
                <a:cs typeface="Roboto"/>
                <a:sym typeface="Roboto"/>
              </a:rPr>
              <a:t> get data quicker at a higher risk of being detected by an IDS.</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r>
              <a:rPr lang="en" sz="1600" b="1">
                <a:latin typeface="Roboto"/>
                <a:ea typeface="Roboto"/>
                <a:cs typeface="Roboto"/>
                <a:sym typeface="Roboto"/>
              </a:rPr>
              <a:t>Slower scans</a:t>
            </a:r>
            <a:r>
              <a:rPr lang="en" sz="1600">
                <a:latin typeface="Roboto"/>
                <a:ea typeface="Roboto"/>
                <a:cs typeface="Roboto"/>
                <a:sym typeface="Roboto"/>
              </a:rPr>
              <a:t> wait longer for data with less of a chance of being flagged by an IDS.</a:t>
            </a:r>
            <a:endParaRPr sz="1600">
              <a:latin typeface="Roboto"/>
              <a:ea typeface="Roboto"/>
              <a:cs typeface="Roboto"/>
              <a:sym typeface="Roboto"/>
            </a:endParaRPr>
          </a:p>
          <a:p>
            <a:pPr marL="0" lvl="0" indent="0" algn="l" rtl="0">
              <a:spcBef>
                <a:spcPts val="0"/>
              </a:spcBef>
              <a:spcAft>
                <a:spcPts val="0"/>
              </a:spcAft>
              <a:buNone/>
            </a:pPr>
            <a:endParaRPr sz="1600">
              <a:latin typeface="Roboto Light"/>
              <a:ea typeface="Roboto Light"/>
              <a:cs typeface="Roboto Light"/>
              <a:sym typeface="Roboto Light"/>
            </a:endParaRPr>
          </a:p>
          <a:p>
            <a:pPr marL="152400" marR="152400" lvl="0" indent="0" algn="l" rtl="0">
              <a:lnSpc>
                <a:spcPct val="145000"/>
              </a:lnSpc>
              <a:spcBef>
                <a:spcPts val="0"/>
              </a:spcBef>
              <a:spcAft>
                <a:spcPts val="0"/>
              </a:spcAft>
              <a:buClr>
                <a:schemeClr val="dk1"/>
              </a:buClr>
              <a:buSzPts val="1100"/>
              <a:buFont typeface="Arial"/>
              <a:buNone/>
            </a:pPr>
            <a:r>
              <a:rPr lang="en" sz="1600">
                <a:solidFill>
                  <a:srgbClr val="24292E"/>
                </a:solidFill>
                <a:highlight>
                  <a:srgbClr val="F6F8FA"/>
                </a:highlight>
                <a:latin typeface="Roboto Mono"/>
                <a:ea typeface="Roboto Mono"/>
                <a:cs typeface="Roboto Mono"/>
                <a:sym typeface="Roboto Mono"/>
              </a:rPr>
              <a:t>msf </a:t>
            </a:r>
            <a:r>
              <a:rPr lang="en" sz="1600">
                <a:solidFill>
                  <a:srgbClr val="D73A49"/>
                </a:solidFill>
                <a:highlight>
                  <a:srgbClr val="F6F8FA"/>
                </a:highlight>
                <a:latin typeface="Roboto Mono"/>
                <a:ea typeface="Roboto Mono"/>
                <a:cs typeface="Roboto Mono"/>
                <a:sym typeface="Roboto Mono"/>
              </a:rPr>
              <a:t>&gt;</a:t>
            </a:r>
            <a:r>
              <a:rPr lang="en" sz="1600">
                <a:solidFill>
                  <a:srgbClr val="24292E"/>
                </a:solidFill>
                <a:highlight>
                  <a:srgbClr val="F6F8FA"/>
                </a:highlight>
                <a:latin typeface="Roboto Mono"/>
                <a:ea typeface="Roboto Mono"/>
                <a:cs typeface="Roboto Mono"/>
                <a:sym typeface="Roboto Mono"/>
              </a:rPr>
              <a:t> db_nmap -sU -T4</a:t>
            </a:r>
            <a:endParaRPr sz="1600">
              <a:solidFill>
                <a:srgbClr val="24292E"/>
              </a:solidFill>
              <a:highlight>
                <a:srgbClr val="F6F8FA"/>
              </a:highlight>
              <a:latin typeface="Roboto Mono"/>
              <a:ea typeface="Roboto Mono"/>
              <a:cs typeface="Roboto Mono"/>
              <a:sym typeface="Roboto Mono"/>
            </a:endParaRPr>
          </a:p>
          <a:p>
            <a:pPr marL="0" lvl="0" indent="0" algn="l" rtl="0">
              <a:spcBef>
                <a:spcPts val="0"/>
              </a:spcBef>
              <a:spcAft>
                <a:spcPts val="0"/>
              </a:spcAft>
              <a:buNone/>
            </a:pPr>
            <a:r>
              <a:rPr lang="en">
                <a:latin typeface="Roboto Light"/>
                <a:ea typeface="Roboto Light"/>
                <a:cs typeface="Roboto Light"/>
                <a:sym typeface="Roboto Light"/>
              </a:rPr>
              <a:t> </a:t>
            </a:r>
            <a:endParaRPr>
              <a:latin typeface="Roboto Light"/>
              <a:ea typeface="Roboto Light"/>
              <a:cs typeface="Roboto Light"/>
              <a:sym typeface="Roboto Light"/>
            </a:endParaRPr>
          </a:p>
        </p:txBody>
      </p:sp>
      <p:grpSp>
        <p:nvGrpSpPr>
          <p:cNvPr id="1222" name="Google Shape;1222;p68"/>
          <p:cNvGrpSpPr/>
          <p:nvPr/>
        </p:nvGrpSpPr>
        <p:grpSpPr>
          <a:xfrm rot="2700000">
            <a:off x="515181" y="1061192"/>
            <a:ext cx="2546976" cy="2546976"/>
            <a:chOff x="2273746" y="1258050"/>
            <a:chExt cx="2547000" cy="2547000"/>
          </a:xfrm>
        </p:grpSpPr>
        <p:sp>
          <p:nvSpPr>
            <p:cNvPr id="1223" name="Google Shape;1223;p68"/>
            <p:cNvSpPr/>
            <p:nvPr/>
          </p:nvSpPr>
          <p:spPr>
            <a:xfrm rot="2700000">
              <a:off x="3266383" y="1011412"/>
              <a:ext cx="561726" cy="3040276"/>
            </a:xfrm>
            <a:prstGeom prst="roundRect">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8"/>
            <p:cNvSpPr/>
            <p:nvPr/>
          </p:nvSpPr>
          <p:spPr>
            <a:xfrm rot="-2700000">
              <a:off x="249078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1225" name="Google Shape;1225;p68"/>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UDP Scanning</a:t>
              </a:r>
              <a:endParaRPr>
                <a:solidFill>
                  <a:srgbClr val="FFFFFF"/>
                </a:solidFill>
                <a:latin typeface="Roboto"/>
                <a:ea typeface="Roboto"/>
                <a:cs typeface="Roboto"/>
                <a:sym typeface="Roboto"/>
              </a:endParaRPr>
            </a:p>
          </p:txBody>
        </p:sp>
      </p:grpSp>
      <p:grpSp>
        <p:nvGrpSpPr>
          <p:cNvPr id="1226" name="Google Shape;1226;p68"/>
          <p:cNvGrpSpPr/>
          <p:nvPr/>
        </p:nvGrpSpPr>
        <p:grpSpPr>
          <a:xfrm rot="2700000">
            <a:off x="515176" y="1882737"/>
            <a:ext cx="2546976" cy="2546976"/>
            <a:chOff x="4193764" y="1258050"/>
            <a:chExt cx="2547000" cy="2547000"/>
          </a:xfrm>
        </p:grpSpPr>
        <p:sp>
          <p:nvSpPr>
            <p:cNvPr id="1227" name="Google Shape;1227;p68"/>
            <p:cNvSpPr/>
            <p:nvPr/>
          </p:nvSpPr>
          <p:spPr>
            <a:xfrm rot="2700000">
              <a:off x="5186401" y="1011412"/>
              <a:ext cx="561726" cy="3040276"/>
            </a:xfrm>
            <a:prstGeom prst="roundRect">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8"/>
            <p:cNvSpPr/>
            <p:nvPr/>
          </p:nvSpPr>
          <p:spPr>
            <a:xfrm rot="-2700000">
              <a:off x="441080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3</a:t>
              </a:r>
              <a:endParaRPr sz="1200" b="1">
                <a:latin typeface="Roboto"/>
                <a:ea typeface="Roboto"/>
                <a:cs typeface="Roboto"/>
                <a:sym typeface="Roboto"/>
              </a:endParaRPr>
            </a:p>
          </p:txBody>
        </p:sp>
        <p:sp>
          <p:nvSpPr>
            <p:cNvPr id="1229" name="Google Shape;1229;p68"/>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Controlling scan speed</a:t>
              </a:r>
              <a:endParaRPr>
                <a:solidFill>
                  <a:srgbClr val="FFFFFF"/>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4. Scanning Technique Demo: </a:t>
            </a:r>
            <a:r>
              <a:rPr lang="en">
                <a:solidFill>
                  <a:srgbClr val="434343"/>
                </a:solidFill>
              </a:rPr>
              <a:t>Stealth</a:t>
            </a:r>
            <a:endParaRPr>
              <a:solidFill>
                <a:srgbClr val="434343"/>
              </a:solidFill>
            </a:endParaRPr>
          </a:p>
        </p:txBody>
      </p:sp>
      <p:sp>
        <p:nvSpPr>
          <p:cNvPr id="1235" name="Google Shape;1235;p69"/>
          <p:cNvSpPr txBox="1">
            <a:spLocks noGrp="1"/>
          </p:cNvSpPr>
          <p:nvPr>
            <p:ph type="subTitle" idx="1"/>
          </p:nvPr>
        </p:nvSpPr>
        <p:spPr>
          <a:xfrm>
            <a:off x="0" y="6485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t>louder</a:t>
            </a:r>
            <a:r>
              <a:rPr lang="en"/>
              <a:t> the machine is on a network, the </a:t>
            </a:r>
            <a:r>
              <a:rPr lang="en" b="1"/>
              <a:t>more likely is it to get flagged</a:t>
            </a:r>
            <a:r>
              <a:rPr lang="en"/>
              <a:t>.</a:t>
            </a:r>
            <a:endParaRPr/>
          </a:p>
        </p:txBody>
      </p:sp>
      <p:sp>
        <p:nvSpPr>
          <p:cNvPr id="1236" name="Google Shape;123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1237" name="Google Shape;1237;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238" name="Google Shape;1238;p69"/>
          <p:cNvGrpSpPr/>
          <p:nvPr/>
        </p:nvGrpSpPr>
        <p:grpSpPr>
          <a:xfrm rot="2700000">
            <a:off x="515188" y="242924"/>
            <a:ext cx="2546976" cy="2546976"/>
            <a:chOff x="363524" y="1258050"/>
            <a:chExt cx="2547000" cy="2547000"/>
          </a:xfrm>
        </p:grpSpPr>
        <p:sp>
          <p:nvSpPr>
            <p:cNvPr id="1239" name="Google Shape;1239;p69"/>
            <p:cNvSpPr/>
            <p:nvPr/>
          </p:nvSpPr>
          <p:spPr>
            <a:xfrm rot="2700000">
              <a:off x="1356161" y="1011412"/>
              <a:ext cx="561726" cy="3040276"/>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9"/>
            <p:cNvSpPr/>
            <p:nvPr/>
          </p:nvSpPr>
          <p:spPr>
            <a:xfrm rot="-2700000">
              <a:off x="58056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1241" name="Google Shape;1241;p69"/>
            <p:cNvSpPr txBox="1"/>
            <p:nvPr/>
          </p:nvSpPr>
          <p:spPr>
            <a:xfrm rot="-2700000">
              <a:off x="567889" y="2239754"/>
              <a:ext cx="2336422"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OS Detection</a:t>
              </a:r>
              <a:endParaRPr>
                <a:solidFill>
                  <a:srgbClr val="FFFFFF"/>
                </a:solidFill>
                <a:latin typeface="Roboto"/>
                <a:ea typeface="Roboto"/>
                <a:cs typeface="Roboto"/>
                <a:sym typeface="Roboto"/>
              </a:endParaRPr>
            </a:p>
          </p:txBody>
        </p:sp>
      </p:grpSp>
      <p:sp>
        <p:nvSpPr>
          <p:cNvPr id="1242" name="Google Shape;1242;p69"/>
          <p:cNvSpPr txBox="1"/>
          <p:nvPr/>
        </p:nvSpPr>
        <p:spPr>
          <a:xfrm>
            <a:off x="3734425" y="3160725"/>
            <a:ext cx="4679700" cy="17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24292E"/>
                </a:solidFill>
                <a:latin typeface="Roboto"/>
                <a:ea typeface="Roboto"/>
                <a:cs typeface="Roboto"/>
                <a:sym typeface="Roboto"/>
              </a:rPr>
              <a:t>Disabling ping checks and turning off DNS lookups will help reduce the amount of traffic you put on a network.</a:t>
            </a:r>
            <a:endParaRPr sz="1600">
              <a:solidFill>
                <a:srgbClr val="24292E"/>
              </a:solidFill>
              <a:latin typeface="Roboto"/>
              <a:ea typeface="Roboto"/>
              <a:cs typeface="Roboto"/>
              <a:sym typeface="Roboto"/>
            </a:endParaRPr>
          </a:p>
          <a:p>
            <a:pPr marL="0" lvl="0" indent="0" algn="l" rtl="0">
              <a:spcBef>
                <a:spcPts val="0"/>
              </a:spcBef>
              <a:spcAft>
                <a:spcPts val="0"/>
              </a:spcAft>
              <a:buNone/>
            </a:pPr>
            <a:endParaRPr sz="1600">
              <a:solidFill>
                <a:srgbClr val="24292E"/>
              </a:solidFill>
              <a:latin typeface="Roboto Light"/>
              <a:ea typeface="Roboto Light"/>
              <a:cs typeface="Roboto Light"/>
              <a:sym typeface="Roboto Light"/>
            </a:endParaRPr>
          </a:p>
          <a:p>
            <a:pPr marL="152400" marR="152400" lvl="0" indent="0" algn="l" rtl="0">
              <a:lnSpc>
                <a:spcPct val="145000"/>
              </a:lnSpc>
              <a:spcBef>
                <a:spcPts val="0"/>
              </a:spcBef>
              <a:spcAft>
                <a:spcPts val="0"/>
              </a:spcAft>
              <a:buClr>
                <a:schemeClr val="dk1"/>
              </a:buClr>
              <a:buSzPts val="1100"/>
              <a:buFont typeface="Arial"/>
              <a:buNone/>
            </a:pPr>
            <a:r>
              <a:rPr lang="en" sz="1600">
                <a:solidFill>
                  <a:srgbClr val="24292E"/>
                </a:solidFill>
                <a:highlight>
                  <a:srgbClr val="F6F8FA"/>
                </a:highlight>
                <a:latin typeface="Roboto Mono"/>
                <a:ea typeface="Roboto Mono"/>
                <a:cs typeface="Roboto Mono"/>
                <a:sym typeface="Roboto Mono"/>
              </a:rPr>
              <a:t>msf </a:t>
            </a:r>
            <a:r>
              <a:rPr lang="en" sz="1600">
                <a:solidFill>
                  <a:srgbClr val="D73A49"/>
                </a:solidFill>
                <a:highlight>
                  <a:srgbClr val="F6F8FA"/>
                </a:highlight>
                <a:latin typeface="Roboto Mono"/>
                <a:ea typeface="Roboto Mono"/>
                <a:cs typeface="Roboto Mono"/>
                <a:sym typeface="Roboto Mono"/>
              </a:rPr>
              <a:t>&gt;</a:t>
            </a:r>
            <a:r>
              <a:rPr lang="en" sz="1600">
                <a:solidFill>
                  <a:srgbClr val="24292E"/>
                </a:solidFill>
                <a:highlight>
                  <a:srgbClr val="F6F8FA"/>
                </a:highlight>
                <a:latin typeface="Roboto Mono"/>
                <a:ea typeface="Roboto Mono"/>
                <a:cs typeface="Roboto Mono"/>
                <a:sym typeface="Roboto Mono"/>
              </a:rPr>
              <a:t> db_nmap -Pn -n -sU -T4 scanme.nmap.org</a:t>
            </a:r>
            <a:endParaRPr sz="1600">
              <a:solidFill>
                <a:srgbClr val="24292E"/>
              </a:solidFill>
              <a:highlight>
                <a:srgbClr val="F6F8FA"/>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 </a:t>
            </a:r>
            <a:endParaRPr sz="1800">
              <a:latin typeface="Roboto Light"/>
              <a:ea typeface="Roboto Light"/>
              <a:cs typeface="Roboto Light"/>
              <a:sym typeface="Roboto Light"/>
            </a:endParaRPr>
          </a:p>
        </p:txBody>
      </p:sp>
      <p:grpSp>
        <p:nvGrpSpPr>
          <p:cNvPr id="1243" name="Google Shape;1243;p69"/>
          <p:cNvGrpSpPr/>
          <p:nvPr/>
        </p:nvGrpSpPr>
        <p:grpSpPr>
          <a:xfrm rot="2700000">
            <a:off x="515181" y="1061192"/>
            <a:ext cx="2546976" cy="2546976"/>
            <a:chOff x="2273746" y="1258050"/>
            <a:chExt cx="2547000" cy="2547000"/>
          </a:xfrm>
        </p:grpSpPr>
        <p:sp>
          <p:nvSpPr>
            <p:cNvPr id="1244" name="Google Shape;1244;p69"/>
            <p:cNvSpPr/>
            <p:nvPr/>
          </p:nvSpPr>
          <p:spPr>
            <a:xfrm rot="2700000">
              <a:off x="3266383" y="1011412"/>
              <a:ext cx="561726" cy="3040276"/>
            </a:xfrm>
            <a:prstGeom prst="roundRect">
              <a:avLst>
                <a:gd name="adj" fmla="val 50000"/>
              </a:avLst>
            </a:pr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rot="-2700000">
              <a:off x="249078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1246" name="Google Shape;1246;p69"/>
            <p:cNvSpPr txBox="1"/>
            <p:nvPr/>
          </p:nvSpPr>
          <p:spPr>
            <a:xfrm rot="-2700000">
              <a:off x="2473968" y="2237954"/>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UDP Scanning</a:t>
              </a:r>
              <a:endParaRPr>
                <a:solidFill>
                  <a:srgbClr val="FFFFFF"/>
                </a:solidFill>
                <a:latin typeface="Roboto"/>
                <a:ea typeface="Roboto"/>
                <a:cs typeface="Roboto"/>
                <a:sym typeface="Roboto"/>
              </a:endParaRPr>
            </a:p>
          </p:txBody>
        </p:sp>
      </p:grpSp>
      <p:grpSp>
        <p:nvGrpSpPr>
          <p:cNvPr id="1247" name="Google Shape;1247;p69"/>
          <p:cNvGrpSpPr/>
          <p:nvPr/>
        </p:nvGrpSpPr>
        <p:grpSpPr>
          <a:xfrm rot="2700000">
            <a:off x="515176" y="1882737"/>
            <a:ext cx="2546976" cy="2546976"/>
            <a:chOff x="4193764" y="1258050"/>
            <a:chExt cx="2547000" cy="2547000"/>
          </a:xfrm>
        </p:grpSpPr>
        <p:sp>
          <p:nvSpPr>
            <p:cNvPr id="1248" name="Google Shape;1248;p69"/>
            <p:cNvSpPr/>
            <p:nvPr/>
          </p:nvSpPr>
          <p:spPr>
            <a:xfrm rot="2700000">
              <a:off x="5186401" y="1011412"/>
              <a:ext cx="561726" cy="3040276"/>
            </a:xfrm>
            <a:prstGeom prst="roundRect">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rot="-2700000">
              <a:off x="4410800"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3</a:t>
              </a:r>
              <a:endParaRPr sz="1200" b="1">
                <a:latin typeface="Roboto"/>
                <a:ea typeface="Roboto"/>
                <a:cs typeface="Roboto"/>
                <a:sym typeface="Roboto"/>
              </a:endParaRPr>
            </a:p>
          </p:txBody>
        </p:sp>
        <p:sp>
          <p:nvSpPr>
            <p:cNvPr id="1250" name="Google Shape;1250;p69"/>
            <p:cNvSpPr txBox="1"/>
            <p:nvPr/>
          </p:nvSpPr>
          <p:spPr>
            <a:xfrm rot="-2700000">
              <a:off x="4400124" y="2240504"/>
              <a:ext cx="2334301"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Controlling scan speed</a:t>
              </a:r>
              <a:endParaRPr>
                <a:solidFill>
                  <a:srgbClr val="FFFFFF"/>
                </a:solidFill>
                <a:latin typeface="Roboto"/>
                <a:ea typeface="Roboto"/>
                <a:cs typeface="Roboto"/>
                <a:sym typeface="Roboto"/>
              </a:endParaRPr>
            </a:p>
          </p:txBody>
        </p:sp>
      </p:grpSp>
      <p:grpSp>
        <p:nvGrpSpPr>
          <p:cNvPr id="1251" name="Google Shape;1251;p69"/>
          <p:cNvGrpSpPr/>
          <p:nvPr/>
        </p:nvGrpSpPr>
        <p:grpSpPr>
          <a:xfrm rot="2700000">
            <a:off x="515169" y="2760830"/>
            <a:ext cx="2546976" cy="2546976"/>
            <a:chOff x="6103986" y="1258050"/>
            <a:chExt cx="2547000" cy="2547000"/>
          </a:xfrm>
        </p:grpSpPr>
        <p:sp>
          <p:nvSpPr>
            <p:cNvPr id="1252" name="Google Shape;1252;p69"/>
            <p:cNvSpPr/>
            <p:nvPr/>
          </p:nvSpPr>
          <p:spPr>
            <a:xfrm rot="2700000">
              <a:off x="7096623" y="1011412"/>
              <a:ext cx="561726" cy="3040276"/>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rot="-2700000">
              <a:off x="6321022"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4</a:t>
              </a:r>
              <a:endParaRPr sz="1200" b="1">
                <a:latin typeface="Roboto"/>
                <a:ea typeface="Roboto"/>
                <a:cs typeface="Roboto"/>
                <a:sym typeface="Roboto"/>
              </a:endParaRPr>
            </a:p>
          </p:txBody>
        </p:sp>
        <p:sp>
          <p:nvSpPr>
            <p:cNvPr id="1254" name="Google Shape;1254;p69"/>
            <p:cNvSpPr txBox="1"/>
            <p:nvPr/>
          </p:nvSpPr>
          <p:spPr>
            <a:xfrm rot="-2700000">
              <a:off x="6306241" y="2238854"/>
              <a:ext cx="2338968"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Stealth</a:t>
              </a:r>
              <a:endParaRPr>
                <a:solidFill>
                  <a:srgbClr val="FFFFFF"/>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7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45 Minutes</a:t>
            </a:r>
            <a:endParaRPr/>
          </a:p>
        </p:txBody>
      </p:sp>
      <p:sp>
        <p:nvSpPr>
          <p:cNvPr id="1260" name="Google Shape;1260;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261" name="Google Shape;1261;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2" name="Google Shape;1262;p7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t> Scanning and Enumeration </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use Nmap to perform host and service discovery and then use Metasploit to store and explore search results. </a:t>
            </a:r>
            <a:endParaRPr sz="18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Instructions sent via Slack</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26" name="Google Shape;1026;p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1027" name="Google Shape;102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028" name="Google Shape;1028;p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9" name="Google Shape;1029;p5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3"/>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Perform advanced scans using Nmap.</a:t>
            </a:r>
            <a:endParaRPr sz="1800">
              <a:latin typeface="Roboto"/>
              <a:ea typeface="Roboto"/>
              <a:cs typeface="Roboto"/>
              <a:sym typeface="Roboto"/>
            </a:endParaRPr>
          </a:p>
        </p:txBody>
      </p:sp>
      <p:sp>
        <p:nvSpPr>
          <p:cNvPr id="1031" name="Google Shape;1031;p5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Save and organize scan results using Metasploit workspaces and databases. </a:t>
            </a:r>
            <a:endParaRPr sz="1800">
              <a:latin typeface="Roboto"/>
              <a:ea typeface="Roboto"/>
              <a:cs typeface="Roboto"/>
              <a:sym typeface="Roboto"/>
            </a:endParaRPr>
          </a:p>
        </p:txBody>
      </p:sp>
      <p:sp>
        <p:nvSpPr>
          <p:cNvPr id="1034" name="Google Shape;1034;p53"/>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dirty="0">
                <a:latin typeface="Roboto"/>
                <a:ea typeface="Roboto"/>
                <a:cs typeface="Roboto"/>
                <a:sym typeface="Roboto"/>
              </a:rPr>
              <a:t>Perform a brute-force against an SSH server. </a:t>
            </a:r>
            <a:endParaRPr sz="1800" dirty="0">
              <a:latin typeface="Roboto"/>
              <a:ea typeface="Roboto"/>
              <a:cs typeface="Roboto"/>
              <a:sym typeface="Roboto"/>
            </a:endParaRPr>
          </a:p>
        </p:txBody>
      </p:sp>
      <p:pic>
        <p:nvPicPr>
          <p:cNvPr id="1035" name="Google Shape;1035;p53"/>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1036" name="Google Shape;1036;p53"/>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1037" name="Google Shape;1037;p53"/>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268" name="Google Shape;1268;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9" name="Google Shape;1269;p71"/>
          <p:cNvSpPr txBox="1"/>
          <p:nvPr/>
        </p:nvSpPr>
        <p:spPr>
          <a:xfrm>
            <a:off x="1859975" y="3711400"/>
            <a:ext cx="5070900" cy="7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latin typeface="Roboto Mono"/>
                <a:ea typeface="Roboto Mono"/>
                <a:cs typeface="Roboto Mono"/>
                <a:sym typeface="Roboto Mono"/>
              </a:rPr>
              <a:t>Review Advanced Nmap</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Nmap Review</a:t>
            </a:r>
            <a:endParaRPr/>
          </a:p>
        </p:txBody>
      </p:sp>
      <p:sp>
        <p:nvSpPr>
          <p:cNvPr id="1275" name="Google Shape;1275;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Remember</a:t>
            </a:r>
            <a:r>
              <a:rPr lang="en"/>
              <a:t>: </a:t>
            </a:r>
            <a:r>
              <a:rPr lang="en">
                <a:solidFill>
                  <a:srgbClr val="24292E"/>
                </a:solidFill>
              </a:rPr>
              <a:t>network interfaces are the devices that allow a computer to send and receive traffic to and from the network</a:t>
            </a:r>
            <a:endParaRPr/>
          </a:p>
        </p:txBody>
      </p:sp>
      <p:sp>
        <p:nvSpPr>
          <p:cNvPr id="1276" name="Google Shape;127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277" name="Google Shape;1277;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8" name="Google Shape;1278;p72"/>
          <p:cNvSpPr txBox="1">
            <a:spLocks noGrp="1"/>
          </p:cNvSpPr>
          <p:nvPr>
            <p:ph type="body" idx="3"/>
          </p:nvPr>
        </p:nvSpPr>
        <p:spPr>
          <a:xfrm>
            <a:off x="175" y="1544250"/>
            <a:ext cx="9144000" cy="3362100"/>
          </a:xfrm>
          <a:prstGeom prst="rect">
            <a:avLst/>
          </a:prstGeom>
        </p:spPr>
        <p:txBody>
          <a:bodyPr spcFirstLastPara="1" wrap="square" lIns="457200" tIns="0" rIns="457200" bIns="914400" anchor="t" anchorCtr="0">
            <a:noAutofit/>
          </a:bodyPr>
          <a:lstStyle/>
          <a:p>
            <a:pPr marL="457200" lvl="0" indent="-342900" algn="l" rtl="0">
              <a:lnSpc>
                <a:spcPct val="115000"/>
              </a:lnSpc>
              <a:spcBef>
                <a:spcPts val="300"/>
              </a:spcBef>
              <a:spcAft>
                <a:spcPts val="0"/>
              </a:spcAft>
              <a:buClr>
                <a:srgbClr val="000000"/>
              </a:buClr>
              <a:buSzPts val="1800"/>
              <a:buFont typeface="Roboto"/>
              <a:buChar char="●"/>
            </a:pPr>
            <a:r>
              <a:rPr lang="en" sz="1800"/>
              <a:t>Each network interface has a different IP address, meaning that having many network interfaces allows the </a:t>
            </a:r>
            <a:r>
              <a:rPr lang="en" sz="1800" i="1"/>
              <a:t>same</a:t>
            </a:r>
            <a:r>
              <a:rPr lang="en" sz="1800"/>
              <a:t> machine to communicate on </a:t>
            </a:r>
            <a:r>
              <a:rPr lang="en" sz="1800" i="1"/>
              <a:t>different</a:t>
            </a:r>
            <a:r>
              <a:rPr lang="en" sz="1800"/>
              <a:t> subnets.</a:t>
            </a:r>
            <a:endParaRPr sz="1800"/>
          </a:p>
          <a:p>
            <a:pPr marL="457200" lvl="0" indent="-342900" algn="l" rtl="0">
              <a:lnSpc>
                <a:spcPct val="115000"/>
              </a:lnSpc>
              <a:spcBef>
                <a:spcPts val="0"/>
              </a:spcBef>
              <a:spcAft>
                <a:spcPts val="0"/>
              </a:spcAft>
              <a:buSzPts val="1800"/>
              <a:buChar char="●"/>
            </a:pPr>
            <a:r>
              <a:rPr lang="en" sz="1800">
                <a:highlight>
                  <a:srgbClr val="FFFFFF"/>
                </a:highlight>
              </a:rPr>
              <a:t>If an attacker gains control of a machine with several network interfaces, they can use the machine to scan and exploit any of the networks it's connected to, even if they can't see them directly from their attacking machine.</a:t>
            </a:r>
            <a:endParaRPr sz="1800">
              <a:highlight>
                <a:srgbClr val="FFFFFF"/>
              </a:highlight>
            </a:endParaRPr>
          </a:p>
          <a:p>
            <a:pPr marL="457200" lvl="0" indent="-342900" algn="l" rtl="0">
              <a:spcBef>
                <a:spcPts val="0"/>
              </a:spcBef>
              <a:spcAft>
                <a:spcPts val="0"/>
              </a:spcAft>
              <a:buSzPts val="1800"/>
              <a:buChar char="●"/>
            </a:pPr>
            <a:r>
              <a:rPr lang="en" sz="1800">
                <a:highlight>
                  <a:srgbClr val="FFFFFF"/>
                </a:highlight>
              </a:rPr>
              <a:t>This technique is called </a:t>
            </a:r>
            <a:r>
              <a:rPr lang="en" sz="1800" b="1">
                <a:highlight>
                  <a:srgbClr val="FFFFFF"/>
                </a:highlight>
              </a:rPr>
              <a:t>pivoting</a:t>
            </a:r>
            <a:r>
              <a:rPr lang="en" sz="1800">
                <a:highlight>
                  <a:srgbClr val="FFFFFF"/>
                </a:highlight>
              </a:rPr>
              <a:t> and the compromised machine is called a </a:t>
            </a:r>
            <a:r>
              <a:rPr lang="en" sz="1800" b="1">
                <a:highlight>
                  <a:srgbClr val="FFFFFF"/>
                </a:highlight>
              </a:rPr>
              <a:t>pivot.</a:t>
            </a:r>
            <a:endParaRPr sz="18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7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Brute Force Attacks</a:t>
            </a:r>
            <a:endParaRPr dirty="0"/>
          </a:p>
        </p:txBody>
      </p:sp>
      <p:sp>
        <p:nvSpPr>
          <p:cNvPr id="1289" name="Google Shape;1289;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90" name="Google Shape;1290;p7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91" name="Google Shape;1291;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7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114300" lvl="0" indent="0" algn="l" rtl="0">
              <a:spcBef>
                <a:spcPts val="0"/>
              </a:spcBef>
              <a:spcAft>
                <a:spcPts val="800"/>
              </a:spcAft>
              <a:buClr>
                <a:schemeClr val="dk1"/>
              </a:buClr>
              <a:buSzPts val="1100"/>
              <a:buFont typeface="Arial"/>
              <a:buNone/>
            </a:pPr>
            <a:r>
              <a:rPr lang="en" sz="2400">
                <a:solidFill>
                  <a:schemeClr val="dk1"/>
                </a:solidFill>
                <a:latin typeface="Roboto Light"/>
                <a:ea typeface="Roboto Light"/>
                <a:cs typeface="Roboto Light"/>
                <a:sym typeface="Roboto Light"/>
              </a:rPr>
              <a:t>While you may know how to complete an automated scan, it is important to understand the methods of manually exploiting machines.</a:t>
            </a:r>
            <a:r>
              <a:rPr lang="en" sz="2400">
                <a:solidFill>
                  <a:schemeClr val="dk1"/>
                </a:solidFill>
              </a:rPr>
              <a:t> </a:t>
            </a:r>
            <a:endParaRPr sz="2400"/>
          </a:p>
        </p:txBody>
      </p:sp>
      <p:sp>
        <p:nvSpPr>
          <p:cNvPr id="1297" name="Google Shape;129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298" name="Google Shape;1298;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Manually Exploiting Machines</a:t>
            </a:r>
            <a:endParaRPr/>
          </a:p>
        </p:txBody>
      </p:sp>
      <p:sp>
        <p:nvSpPr>
          <p:cNvPr id="1304" name="Google Shape;130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One of the most common manual attacks is </a:t>
            </a:r>
            <a:r>
              <a:rPr lang="en" b="1"/>
              <a:t>brute-force</a:t>
            </a:r>
            <a:r>
              <a:rPr lang="en"/>
              <a:t> against a login server, such as SSH, telnet, or FTP. </a:t>
            </a:r>
            <a:endParaRPr/>
          </a:p>
        </p:txBody>
      </p:sp>
      <p:sp>
        <p:nvSpPr>
          <p:cNvPr id="1305" name="Google Shape;1305;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306" name="Google Shape;1306;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7" name="Google Shape;1307;p76"/>
          <p:cNvSpPr txBox="1">
            <a:spLocks noGrp="1"/>
          </p:cNvSpPr>
          <p:nvPr>
            <p:ph type="body" idx="3"/>
          </p:nvPr>
        </p:nvSpPr>
        <p:spPr>
          <a:xfrm>
            <a:off x="175" y="1565025"/>
            <a:ext cx="9144000" cy="3341400"/>
          </a:xfrm>
          <a:prstGeom prst="rect">
            <a:avLst/>
          </a:prstGeom>
        </p:spPr>
        <p:txBody>
          <a:bodyPr spcFirstLastPara="1" wrap="square" lIns="457200" tIns="0" rIns="457200" bIns="914400" anchor="t" anchorCtr="0">
            <a:noAutofit/>
          </a:bodyPr>
          <a:lstStyle/>
          <a:p>
            <a:pPr marL="457200" lvl="0" indent="-342900" algn="l" rtl="0">
              <a:lnSpc>
                <a:spcPct val="115000"/>
              </a:lnSpc>
              <a:spcBef>
                <a:spcPts val="0"/>
              </a:spcBef>
              <a:spcAft>
                <a:spcPts val="0"/>
              </a:spcAft>
              <a:buClr>
                <a:srgbClr val="24292E"/>
              </a:buClr>
              <a:buSzPts val="1800"/>
              <a:buFont typeface="Roboto"/>
              <a:buChar char="●"/>
            </a:pPr>
            <a:r>
              <a:rPr lang="en" sz="1800">
                <a:solidFill>
                  <a:srgbClr val="24292E"/>
                </a:solidFill>
              </a:rPr>
              <a:t>SSH and telnet allow users to interact with another system's file system. Then, attackers can upload and download files, such as backdoors or sensitive user data.</a:t>
            </a:r>
            <a:endParaRPr sz="1800">
              <a:solidFill>
                <a:srgbClr val="24292E"/>
              </a:solidFill>
            </a:endParaRPr>
          </a:p>
          <a:p>
            <a:pPr marL="457200" lvl="0" indent="0" algn="l" rtl="0">
              <a:lnSpc>
                <a:spcPct val="115000"/>
              </a:lnSpc>
              <a:spcBef>
                <a:spcPts val="0"/>
              </a:spcBef>
              <a:spcAft>
                <a:spcPts val="0"/>
              </a:spcAft>
              <a:buNone/>
            </a:pPr>
            <a:endParaRPr sz="1800">
              <a:solidFill>
                <a:srgbClr val="24292E"/>
              </a:solidFill>
            </a:endParaRPr>
          </a:p>
          <a:p>
            <a:pPr marL="457200" lvl="0" indent="-342900" algn="l" rtl="0">
              <a:lnSpc>
                <a:spcPct val="115000"/>
              </a:lnSpc>
              <a:spcBef>
                <a:spcPts val="300"/>
              </a:spcBef>
              <a:spcAft>
                <a:spcPts val="0"/>
              </a:spcAft>
              <a:buClr>
                <a:srgbClr val="24292E"/>
              </a:buClr>
              <a:buSzPts val="1800"/>
              <a:buFont typeface="Roboto"/>
              <a:buChar char="●"/>
            </a:pPr>
            <a:r>
              <a:rPr lang="en" sz="1800">
                <a:solidFill>
                  <a:srgbClr val="24292E"/>
                </a:solidFill>
              </a:rPr>
              <a:t>Password-based login servers are vulnerable by design, because they are inherently susceptible to </a:t>
            </a:r>
            <a:r>
              <a:rPr lang="en" sz="1800" b="1">
                <a:solidFill>
                  <a:srgbClr val="24292E"/>
                </a:solidFill>
              </a:rPr>
              <a:t>brute-force</a:t>
            </a:r>
            <a:r>
              <a:rPr lang="en" sz="1800">
                <a:solidFill>
                  <a:srgbClr val="24292E"/>
                </a:solidFill>
              </a:rPr>
              <a:t>.</a:t>
            </a:r>
            <a:endParaRPr sz="1800">
              <a:solidFill>
                <a:srgbClr val="24292E"/>
              </a:solidFill>
            </a:endParaRPr>
          </a:p>
          <a:p>
            <a:pPr marL="0" lvl="0" indent="0" algn="l" rtl="0">
              <a:lnSpc>
                <a:spcPct val="115000"/>
              </a:lnSpc>
              <a:spcBef>
                <a:spcPts val="300"/>
              </a:spcBef>
              <a:spcAft>
                <a:spcPts val="0"/>
              </a:spcAft>
              <a:buNone/>
            </a:pPr>
            <a:endParaRPr sz="1200">
              <a:solidFill>
                <a:srgbClr val="24292E"/>
              </a:solidFill>
              <a:latin typeface="Arial"/>
              <a:ea typeface="Arial"/>
              <a:cs typeface="Arial"/>
              <a:sym typeface="Arial"/>
            </a:endParaRPr>
          </a:p>
          <a:p>
            <a:pPr marL="0" lvl="0" indent="0" algn="l" rtl="0">
              <a:spcBef>
                <a:spcPts val="0"/>
              </a:spcBef>
              <a:spcAft>
                <a:spcPts val="8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Brute Force Attacks</a:t>
            </a:r>
            <a:endParaRPr dirty="0"/>
          </a:p>
        </p:txBody>
      </p:sp>
      <p:sp>
        <p:nvSpPr>
          <p:cNvPr id="1313" name="Google Shape;1313;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314" name="Google Shape;1314;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5" name="Google Shape;1315;p77"/>
          <p:cNvSpPr txBox="1">
            <a:spLocks noGrp="1"/>
          </p:cNvSpPr>
          <p:nvPr>
            <p:ph type="body" idx="3"/>
          </p:nvPr>
        </p:nvSpPr>
        <p:spPr>
          <a:xfrm>
            <a:off x="175" y="832850"/>
            <a:ext cx="9144000" cy="407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One of the most common manual attacks is </a:t>
            </a:r>
            <a:r>
              <a:rPr lang="en" sz="1800" b="1" dirty="0"/>
              <a:t>brute-force</a:t>
            </a:r>
            <a:r>
              <a:rPr lang="en" sz="1800" dirty="0"/>
              <a:t> against a login server. </a:t>
            </a:r>
            <a:endParaRPr sz="1800" dirty="0"/>
          </a:p>
          <a:p>
            <a:pPr marL="0" lvl="0" indent="0" algn="l" rtl="0">
              <a:spcBef>
                <a:spcPts val="800"/>
              </a:spcBef>
              <a:spcAft>
                <a:spcPts val="0"/>
              </a:spcAft>
              <a:buNone/>
            </a:pPr>
            <a:endParaRPr sz="1800" dirty="0"/>
          </a:p>
          <a:p>
            <a:pPr marL="457200" lvl="0" indent="0" algn="l" rtl="0">
              <a:spcBef>
                <a:spcPts val="800"/>
              </a:spcBef>
              <a:spcAft>
                <a:spcPts val="0"/>
              </a:spcAft>
              <a:buNone/>
            </a:pPr>
            <a:r>
              <a:rPr lang="en" sz="1800" dirty="0"/>
              <a:t>A </a:t>
            </a:r>
            <a:r>
              <a:rPr lang="en" sz="1800" b="1" dirty="0"/>
              <a:t>brute force attack</a:t>
            </a:r>
            <a:r>
              <a:rPr lang="en" sz="1800" dirty="0"/>
              <a:t>, also known as a </a:t>
            </a:r>
            <a:r>
              <a:rPr lang="en" sz="1800" b="1" dirty="0"/>
              <a:t>dictionary attack</a:t>
            </a:r>
            <a:r>
              <a:rPr lang="en" sz="1800" dirty="0"/>
              <a:t>, involves a hacker using a list of passwords in an effort to login as a given user. </a:t>
            </a:r>
            <a:endParaRPr sz="1800" dirty="0"/>
          </a:p>
          <a:p>
            <a:pPr marL="457200" lvl="0" indent="0" algn="l" rtl="0">
              <a:spcBef>
                <a:spcPts val="800"/>
              </a:spcBef>
              <a:spcAft>
                <a:spcPts val="0"/>
              </a:spcAft>
              <a:buNone/>
            </a:pPr>
            <a:endParaRPr sz="1800" dirty="0">
              <a:latin typeface="Roboto Light"/>
              <a:ea typeface="Roboto Light"/>
              <a:cs typeface="Roboto Light"/>
              <a:sym typeface="Roboto Light"/>
            </a:endParaRPr>
          </a:p>
          <a:p>
            <a:pPr marL="457200" lvl="0" indent="0" algn="l" rtl="0">
              <a:spcBef>
                <a:spcPts val="800"/>
              </a:spcBef>
              <a:spcAft>
                <a:spcPts val="0"/>
              </a:spcAft>
              <a:buNone/>
            </a:pPr>
            <a:r>
              <a:rPr lang="en" sz="1800" dirty="0"/>
              <a:t>The list of usernames and passwords is called a </a:t>
            </a:r>
            <a:r>
              <a:rPr lang="en" sz="1800" b="1" dirty="0"/>
              <a:t>wordlist</a:t>
            </a:r>
            <a:r>
              <a:rPr lang="en" sz="1800" dirty="0"/>
              <a:t>.</a:t>
            </a:r>
            <a:endParaRPr sz="1800" dirty="0"/>
          </a:p>
          <a:p>
            <a:pPr marL="0" lvl="0" indent="0" algn="l" rtl="0">
              <a:spcBef>
                <a:spcPts val="800"/>
              </a:spcBef>
              <a:spcAft>
                <a:spcPts val="0"/>
              </a:spcAft>
              <a:buNone/>
            </a:pPr>
            <a:endParaRPr sz="1800" dirty="0"/>
          </a:p>
          <a:p>
            <a:pPr marL="457200" lvl="0" indent="0" algn="l" rtl="0">
              <a:spcBef>
                <a:spcPts val="800"/>
              </a:spcBef>
              <a:spcAft>
                <a:spcPts val="800"/>
              </a:spcAft>
              <a:buNone/>
            </a:pPr>
            <a:r>
              <a:rPr lang="en" sz="1800" dirty="0"/>
              <a:t>In the next demo, you will see how to use a brute force login tool, in effort to attack an SSH server. </a:t>
            </a:r>
            <a:endParaRPr sz="1800" dirty="0"/>
          </a:p>
        </p:txBody>
      </p:sp>
      <p:pic>
        <p:nvPicPr>
          <p:cNvPr id="1316" name="Google Shape;1316;p77"/>
          <p:cNvPicPr preferRelativeResize="0"/>
          <p:nvPr/>
        </p:nvPicPr>
        <p:blipFill>
          <a:blip r:embed="rId3">
            <a:alphaModFix/>
          </a:blip>
          <a:stretch>
            <a:fillRect/>
          </a:stretch>
        </p:blipFill>
        <p:spPr>
          <a:xfrm>
            <a:off x="353635" y="1554712"/>
            <a:ext cx="426904" cy="624550"/>
          </a:xfrm>
          <a:prstGeom prst="rect">
            <a:avLst/>
          </a:prstGeom>
          <a:noFill/>
          <a:ln>
            <a:noFill/>
          </a:ln>
        </p:spPr>
      </p:pic>
      <p:pic>
        <p:nvPicPr>
          <p:cNvPr id="1317" name="Google Shape;1317;p77"/>
          <p:cNvPicPr preferRelativeResize="0"/>
          <p:nvPr/>
        </p:nvPicPr>
        <p:blipFill>
          <a:blip r:embed="rId4">
            <a:alphaModFix/>
          </a:blip>
          <a:stretch>
            <a:fillRect/>
          </a:stretch>
        </p:blipFill>
        <p:spPr>
          <a:xfrm>
            <a:off x="225625" y="3315550"/>
            <a:ext cx="682925" cy="68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323" name="Google Shape;1323;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4" name="Google Shape;1324;p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solidFill>
                  <a:srgbClr val="F1C232"/>
                </a:solidFill>
              </a:rPr>
              <a:t>Brute force demo</a:t>
            </a:r>
            <a:endParaRPr dirty="0">
              <a:solidFill>
                <a:srgbClr val="F1C23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45 Minutes</a:t>
            </a:r>
            <a:endParaRPr/>
          </a:p>
        </p:txBody>
      </p:sp>
      <p:sp>
        <p:nvSpPr>
          <p:cNvPr id="1330" name="Google Shape;133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331" name="Google Shape;1331;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2" name="Google Shape;1332;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lvl="0"/>
            <a:r>
              <a:rPr lang="en" dirty="0">
                <a:latin typeface="Roboto Medium"/>
                <a:ea typeface="Roboto Medium"/>
                <a:cs typeface="Roboto Medium"/>
                <a:sym typeface="Roboto Medium"/>
              </a:rPr>
              <a:t>Activity:</a:t>
            </a:r>
            <a:r>
              <a:rPr lang="en" dirty="0"/>
              <a:t> Scanning and Brute Force with Metasploit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800" dirty="0">
                <a:latin typeface="Roboto Light"/>
                <a:ea typeface="Roboto Light"/>
                <a:cs typeface="Roboto Light"/>
                <a:sym typeface="Roboto Light"/>
              </a:rPr>
              <a:t>In this activity, you will create a custom wordlist to brute-force an SSH server. You’ll then use Metasploit to perform follow-up scanning and automate the exploit. </a:t>
            </a:r>
            <a:endParaRPr sz="1800" dirty="0">
              <a:latin typeface="Roboto Light"/>
              <a:ea typeface="Roboto Light"/>
              <a:cs typeface="Roboto Light"/>
              <a:sym typeface="Roboto Light"/>
            </a:endParaRPr>
          </a:p>
          <a:p>
            <a:pPr marL="0" lvl="0" indent="0" algn="l" rtl="0">
              <a:spcBef>
                <a:spcPts val="0"/>
              </a:spcBef>
              <a:spcAft>
                <a:spcPts val="0"/>
              </a:spcAft>
              <a:buNone/>
            </a:pPr>
            <a:endParaRPr sz="1800" dirty="0">
              <a:latin typeface="Roboto Light"/>
              <a:ea typeface="Roboto Light"/>
              <a:cs typeface="Roboto Light"/>
              <a:sym typeface="Roboto Light"/>
            </a:endParaRPr>
          </a:p>
          <a:p>
            <a:pPr marL="0" lvl="0" indent="0" algn="l" rtl="0">
              <a:spcBef>
                <a:spcPts val="0"/>
              </a:spcBef>
              <a:spcAft>
                <a:spcPts val="0"/>
              </a:spcAft>
              <a:buNone/>
            </a:pPr>
            <a:r>
              <a:rPr lang="en" sz="1800" dirty="0"/>
              <a:t>Instructions sent via Slack. </a:t>
            </a:r>
            <a:endParaRPr sz="1800" dirty="0"/>
          </a:p>
          <a:p>
            <a:pPr marL="0" lvl="0" indent="0" algn="l" rtl="0">
              <a:spcBef>
                <a:spcPts val="0"/>
              </a:spcBef>
              <a:spcAft>
                <a:spcPts val="0"/>
              </a:spcAft>
              <a:buNone/>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338" name="Google Shape;1338;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9" name="Google Shape;1339;p80"/>
          <p:cNvSpPr txBox="1"/>
          <p:nvPr/>
        </p:nvSpPr>
        <p:spPr>
          <a:xfrm>
            <a:off x="2697025" y="3550050"/>
            <a:ext cx="4103400" cy="12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latin typeface="Roboto Mono Light"/>
                <a:ea typeface="Roboto Mono Light"/>
                <a:cs typeface="Roboto Mono Light"/>
                <a:sym typeface="Roboto Mono Light"/>
              </a:rPr>
              <a:t>Scanning and Brute Force Review:</a:t>
            </a:r>
            <a:endParaRPr>
              <a:solidFill>
                <a:srgbClr val="990000"/>
              </a:solidFill>
              <a:latin typeface="Roboto Mono Light"/>
              <a:ea typeface="Roboto Mono Light"/>
              <a:cs typeface="Roboto Mono Light"/>
              <a:sym typeface="Roboto Mono Light"/>
            </a:endParaRPr>
          </a:p>
          <a:p>
            <a:pPr marL="1371600" lvl="0" indent="-317500" algn="l" rtl="0">
              <a:spcBef>
                <a:spcPts val="0"/>
              </a:spcBef>
              <a:spcAft>
                <a:spcPts val="0"/>
              </a:spcAft>
              <a:buSzPts val="1400"/>
              <a:buFont typeface="Roboto Mono Light"/>
              <a:buChar char="☐"/>
            </a:pPr>
            <a:r>
              <a:rPr lang="en">
                <a:latin typeface="Roboto Mono Light"/>
                <a:ea typeface="Roboto Mono Light"/>
                <a:cs typeface="Roboto Mono Light"/>
                <a:sym typeface="Roboto Mono Light"/>
              </a:rPr>
              <a:t>Wordlists</a:t>
            </a:r>
            <a:endParaRPr>
              <a:latin typeface="Roboto Mono Light"/>
              <a:ea typeface="Roboto Mono Light"/>
              <a:cs typeface="Roboto Mono Light"/>
              <a:sym typeface="Roboto Mono Light"/>
            </a:endParaRPr>
          </a:p>
          <a:p>
            <a:pPr marL="1371600" lvl="0" indent="-317500" algn="l" rtl="0">
              <a:spcBef>
                <a:spcPts val="0"/>
              </a:spcBef>
              <a:spcAft>
                <a:spcPts val="0"/>
              </a:spcAft>
              <a:buSzPts val="1400"/>
              <a:buFont typeface="Roboto Mono Light"/>
              <a:buChar char="☐"/>
            </a:pPr>
            <a:r>
              <a:rPr lang="en">
                <a:latin typeface="Roboto Mono Light"/>
                <a:ea typeface="Roboto Mono Light"/>
                <a:cs typeface="Roboto Mono Light"/>
                <a:sym typeface="Roboto Mono Light"/>
              </a:rPr>
              <a:t>Exploitation</a:t>
            </a:r>
            <a:endParaRPr>
              <a:latin typeface="Roboto Mono Light"/>
              <a:ea typeface="Roboto Mono Light"/>
              <a:cs typeface="Roboto Mono Light"/>
              <a:sym typeface="Roboto Mono Light"/>
            </a:endParaRPr>
          </a:p>
          <a:p>
            <a:pPr marL="1371600" lvl="0" indent="-317500" algn="l" rtl="0">
              <a:spcBef>
                <a:spcPts val="0"/>
              </a:spcBef>
              <a:spcAft>
                <a:spcPts val="0"/>
              </a:spcAft>
              <a:buSzPts val="1400"/>
              <a:buFont typeface="Roboto Mono Light"/>
              <a:buChar char="☐"/>
            </a:pPr>
            <a:r>
              <a:rPr lang="en">
                <a:latin typeface="Roboto Mono Light"/>
                <a:ea typeface="Roboto Mono Light"/>
                <a:cs typeface="Roboto Mono Light"/>
                <a:sym typeface="Roboto Mono Light"/>
              </a:rPr>
              <a:t>Mitigation</a:t>
            </a:r>
            <a:endParaRPr>
              <a:latin typeface="Roboto Mono Light"/>
              <a:ea typeface="Roboto Mono Light"/>
              <a:cs typeface="Roboto Mono Light"/>
              <a:sym typeface="Roboto Mono Light"/>
            </a:endParaRPr>
          </a:p>
          <a:p>
            <a:pPr marL="45720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1043" name="Google Shape;1043;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Scanning? </a:t>
            </a:r>
            <a:endParaRPr/>
          </a:p>
        </p:txBody>
      </p:sp>
      <p:sp>
        <p:nvSpPr>
          <p:cNvPr id="1044" name="Google Shape;104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045" name="Google Shape;1045;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6" name="Google Shape;1046;p54"/>
          <p:cNvSpPr txBox="1">
            <a:spLocks noGrp="1"/>
          </p:cNvSpPr>
          <p:nvPr>
            <p:ph type="subTitle" idx="1"/>
          </p:nvPr>
        </p:nvSpPr>
        <p:spPr>
          <a:xfrm>
            <a:off x="12" y="2294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Enumeration?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Brute-Force Review</a:t>
            </a:r>
            <a:endParaRPr dirty="0"/>
          </a:p>
        </p:txBody>
      </p:sp>
      <p:sp>
        <p:nvSpPr>
          <p:cNvPr id="1345" name="Google Shape;1345;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Wordlists:</a:t>
            </a:r>
            <a:endParaRPr/>
          </a:p>
        </p:txBody>
      </p:sp>
      <p:sp>
        <p:nvSpPr>
          <p:cNvPr id="1346" name="Google Shape;134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347" name="Google Shape;1347;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1"/>
          <p:cNvSpPr txBox="1">
            <a:spLocks noGrp="1"/>
          </p:cNvSpPr>
          <p:nvPr>
            <p:ph type="body" idx="3"/>
          </p:nvPr>
        </p:nvSpPr>
        <p:spPr>
          <a:xfrm>
            <a:off x="175" y="1183050"/>
            <a:ext cx="9144000" cy="3723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Brute-force attacks take a long time and send a lot of traffic. </a:t>
            </a:r>
            <a:endParaRPr/>
          </a:p>
          <a:p>
            <a:pPr marL="457200" lvl="0" indent="-317500" algn="l" rtl="0">
              <a:spcBef>
                <a:spcPts val="800"/>
              </a:spcBef>
              <a:spcAft>
                <a:spcPts val="0"/>
              </a:spcAft>
              <a:buSzPts val="1400"/>
              <a:buChar char="●"/>
            </a:pPr>
            <a:r>
              <a:rPr lang="en"/>
              <a:t>This traffic can expose machines to intrusion detection systems. </a:t>
            </a:r>
            <a:endParaRPr/>
          </a:p>
          <a:p>
            <a:pPr marL="457200" lvl="0" indent="-317500" algn="l" rtl="0">
              <a:spcBef>
                <a:spcPts val="0"/>
              </a:spcBef>
              <a:spcAft>
                <a:spcPts val="0"/>
              </a:spcAft>
              <a:buSzPts val="1400"/>
              <a:buChar char="●"/>
            </a:pPr>
            <a:r>
              <a:rPr lang="en"/>
              <a:t>So, attackers often attempt to minimize the number of usernames / password combinations used in brute-force attacks. </a:t>
            </a:r>
            <a:endParaRPr/>
          </a:p>
          <a:p>
            <a:pPr marL="0" lvl="0" indent="0" algn="l" rtl="0">
              <a:spcBef>
                <a:spcPts val="800"/>
              </a:spcBef>
              <a:spcAft>
                <a:spcPts val="0"/>
              </a:spcAft>
              <a:buNone/>
            </a:pPr>
            <a:endParaRPr/>
          </a:p>
          <a:p>
            <a:pPr marL="0" lvl="0" indent="0" algn="l" rtl="0">
              <a:spcBef>
                <a:spcPts val="800"/>
              </a:spcBef>
              <a:spcAft>
                <a:spcPts val="0"/>
              </a:spcAft>
              <a:buNone/>
            </a:pPr>
            <a:r>
              <a:rPr lang="en"/>
              <a:t>Attackers will create custom wordlists with containing usernames and passwords that are especially likely to work.</a:t>
            </a:r>
            <a:endParaRPr/>
          </a:p>
          <a:p>
            <a:pPr marL="457200" lvl="0" indent="-317500" algn="l" rtl="0">
              <a:lnSpc>
                <a:spcPct val="115000"/>
              </a:lnSpc>
              <a:spcBef>
                <a:spcPts val="800"/>
              </a:spcBef>
              <a:spcAft>
                <a:spcPts val="0"/>
              </a:spcAft>
              <a:buSzPts val="1400"/>
              <a:buFont typeface="Arial"/>
              <a:buChar char="●"/>
            </a:pPr>
            <a:r>
              <a:rPr lang="en"/>
              <a:t>For example: someone brute-forcing an SSH server might use a list of </a:t>
            </a:r>
            <a:r>
              <a:rPr lang="en" u="sng">
                <a:solidFill>
                  <a:srgbClr val="0B5394"/>
                </a:solidFill>
                <a:hlinkClick r:id="rId3"/>
              </a:rPr>
              <a:t>common service usernames</a:t>
            </a:r>
            <a:r>
              <a:rPr lang="en"/>
              <a:t> (such as </a:t>
            </a:r>
            <a:r>
              <a:rPr lang="en">
                <a:latin typeface="Roboto Mono"/>
                <a:ea typeface="Roboto Mono"/>
                <a:cs typeface="Roboto Mono"/>
                <a:sym typeface="Roboto Mono"/>
              </a:rPr>
              <a:t>admin</a:t>
            </a:r>
            <a:r>
              <a:rPr lang="en"/>
              <a:t>, </a:t>
            </a:r>
            <a:r>
              <a:rPr lang="en">
                <a:latin typeface="Roboto Mono"/>
                <a:ea typeface="Roboto Mono"/>
                <a:cs typeface="Roboto Mono"/>
                <a:sym typeface="Roboto Mono"/>
              </a:rPr>
              <a:t>mysql</a:t>
            </a:r>
            <a:r>
              <a:rPr lang="en"/>
              <a:t>, </a:t>
            </a:r>
            <a:r>
              <a:rPr lang="en">
                <a:latin typeface="Roboto Mono"/>
                <a:ea typeface="Roboto Mono"/>
                <a:cs typeface="Roboto Mono"/>
                <a:sym typeface="Roboto Mono"/>
              </a:rPr>
              <a:t>etc</a:t>
            </a:r>
            <a:r>
              <a:rPr lang="en"/>
              <a:t>.) and </a:t>
            </a:r>
            <a:r>
              <a:rPr lang="en" u="sng">
                <a:solidFill>
                  <a:srgbClr val="0B5394"/>
                </a:solidFill>
                <a:hlinkClick r:id="rId4"/>
              </a:rPr>
              <a:t>default passwords</a:t>
            </a:r>
            <a:r>
              <a:rPr lang="en"/>
              <a:t>, instead of a list of "normal" usernames (john, cathy, etc.)</a:t>
            </a:r>
            <a:endParaRPr/>
          </a:p>
          <a:p>
            <a:pPr marL="0" lvl="0" indent="0" algn="l" rtl="0">
              <a:lnSpc>
                <a:spcPct val="115000"/>
              </a:lnSpc>
              <a:spcBef>
                <a:spcPts val="1200"/>
              </a:spcBef>
              <a:spcAft>
                <a:spcPts val="0"/>
              </a:spcAft>
              <a:buNone/>
            </a:pPr>
            <a:endParaRPr/>
          </a:p>
          <a:p>
            <a:pPr marL="0" lvl="0" indent="0" algn="l" rtl="0">
              <a:spcBef>
                <a:spcPts val="1200"/>
              </a:spcBef>
              <a:spcAft>
                <a:spcPts val="800"/>
              </a:spcAft>
              <a:buNone/>
            </a:pPr>
            <a:r>
              <a:rPr lang="en"/>
              <a:t>Pentesters will often use Kali’s built in wordlist as a starting point for custom wordlists.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Brute-Force Review</a:t>
            </a:r>
            <a:endParaRPr dirty="0">
              <a:solidFill>
                <a:schemeClr val="dk1"/>
              </a:solidFill>
            </a:endParaRPr>
          </a:p>
          <a:p>
            <a:pPr marL="0" lvl="0" indent="0" algn="l" rtl="0">
              <a:spcBef>
                <a:spcPts val="0"/>
              </a:spcBef>
              <a:spcAft>
                <a:spcPts val="0"/>
              </a:spcAft>
              <a:buNone/>
            </a:pPr>
            <a:endParaRPr dirty="0"/>
          </a:p>
        </p:txBody>
      </p:sp>
      <p:sp>
        <p:nvSpPr>
          <p:cNvPr id="1354" name="Google Shape;1354;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Exploitation</a:t>
            </a:r>
            <a:endParaRPr/>
          </a:p>
        </p:txBody>
      </p:sp>
      <p:sp>
        <p:nvSpPr>
          <p:cNvPr id="1355" name="Google Shape;1355;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356" name="Google Shape;1356;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7" name="Google Shape;1357;p82"/>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r>
              <a:rPr lang="en-US" dirty="0"/>
              <a:t>In this case, we used the Metasploit module </a:t>
            </a:r>
            <a:r>
              <a:rPr lang="en-US" i="1" dirty="0"/>
              <a:t>auxiliary/scanner/</a:t>
            </a:r>
            <a:r>
              <a:rPr lang="en-US" i="1" dirty="0" err="1"/>
              <a:t>ssh</a:t>
            </a:r>
            <a:r>
              <a:rPr lang="en-US" i="1" dirty="0"/>
              <a:t>/</a:t>
            </a:r>
            <a:r>
              <a:rPr lang="en-US" i="1" dirty="0" err="1"/>
              <a:t>ssh_login</a:t>
            </a:r>
            <a:r>
              <a:rPr lang="en-US" i="1" dirty="0"/>
              <a:t> </a:t>
            </a:r>
            <a:r>
              <a:rPr lang="en-US" dirty="0"/>
              <a:t>to perform a brute-force </a:t>
            </a:r>
            <a:r>
              <a:rPr lang="en-US" dirty="0" err="1"/>
              <a:t>ssh</a:t>
            </a:r>
            <a:r>
              <a:rPr lang="en-US" dirty="0"/>
              <a:t> attack</a:t>
            </a:r>
            <a:endParaRPr dirty="0">
              <a:solidFill>
                <a:srgbClr val="24292E"/>
              </a:solidFill>
              <a:latin typeface="Roboto Mono"/>
              <a:ea typeface="Roboto Mono"/>
              <a:cs typeface="Roboto Mono"/>
              <a:sym typeface="Roboto Mono"/>
            </a:endParaRPr>
          </a:p>
          <a:p>
            <a:pPr marL="0" lvl="0" indent="0" algn="l" rtl="0">
              <a:lnSpc>
                <a:spcPct val="100000"/>
              </a:lnSpc>
              <a:spcBef>
                <a:spcPts val="0"/>
              </a:spcBef>
              <a:spcAft>
                <a:spcPts val="0"/>
              </a:spcAft>
              <a:buNone/>
            </a:pPr>
            <a:endParaRPr dirty="0">
              <a:solidFill>
                <a:srgbClr val="24292E"/>
              </a:solidFill>
              <a:latin typeface="Roboto Mono"/>
              <a:ea typeface="Roboto Mono"/>
              <a:cs typeface="Roboto Mono"/>
              <a:sym typeface="Roboto Mono"/>
            </a:endParaRPr>
          </a:p>
          <a:p>
            <a:pPr marL="457200" lvl="0" indent="-317500" algn="l" rtl="0">
              <a:lnSpc>
                <a:spcPct val="100000"/>
              </a:lnSpc>
              <a:spcBef>
                <a:spcPts val="0"/>
              </a:spcBef>
              <a:spcAft>
                <a:spcPts val="0"/>
              </a:spcAft>
              <a:buSzPts val="1400"/>
              <a:buFont typeface="Roboto Mono"/>
              <a:buChar char="●"/>
            </a:pPr>
            <a:r>
              <a:rPr lang="en" dirty="0"/>
              <a:t>It identifies the credentials</a:t>
            </a:r>
            <a:r>
              <a:rPr lang="en" dirty="0">
                <a:latin typeface="Roboto Mono"/>
                <a:ea typeface="Roboto Mono"/>
                <a:cs typeface="Roboto Mono"/>
                <a:sym typeface="Roboto Mono"/>
              </a:rPr>
              <a:t> </a:t>
            </a:r>
            <a:r>
              <a:rPr lang="en" dirty="0" err="1">
                <a:highlight>
                  <a:srgbClr val="FFFF00"/>
                </a:highlight>
                <a:latin typeface="Roboto Mono"/>
                <a:ea typeface="Roboto Mono"/>
                <a:cs typeface="Roboto Mono"/>
                <a:sym typeface="Roboto Mono"/>
              </a:rPr>
              <a:t>msfadmin:msfadmin</a:t>
            </a:r>
            <a:endParaRPr dirty="0">
              <a:highlight>
                <a:srgbClr val="FFFF00"/>
              </a:highlight>
              <a:latin typeface="Roboto Mono"/>
              <a:ea typeface="Roboto Mono"/>
              <a:cs typeface="Roboto Mono"/>
              <a:sym typeface="Roboto Mono"/>
            </a:endParaRPr>
          </a:p>
          <a:p>
            <a:pPr marL="0" lvl="0" indent="0" algn="l" rtl="0">
              <a:lnSpc>
                <a:spcPct val="100000"/>
              </a:lnSpc>
              <a:spcBef>
                <a:spcPts val="0"/>
              </a:spcBef>
              <a:spcAft>
                <a:spcPts val="0"/>
              </a:spcAft>
              <a:buNone/>
            </a:pPr>
            <a:endParaRPr dirty="0">
              <a:latin typeface="Roboto Mono"/>
              <a:ea typeface="Roboto Mono"/>
              <a:cs typeface="Roboto Mono"/>
              <a:sym typeface="Roboto Mono"/>
            </a:endParaRPr>
          </a:p>
          <a:p>
            <a:pPr marL="0" lvl="0" indent="0" algn="l" rtl="0">
              <a:lnSpc>
                <a:spcPct val="100000"/>
              </a:lnSpc>
              <a:spcBef>
                <a:spcPts val="0"/>
              </a:spcBef>
              <a:spcAft>
                <a:spcPts val="0"/>
              </a:spcAft>
              <a:buNone/>
            </a:pPr>
            <a:r>
              <a:rPr lang="en" dirty="0"/>
              <a:t>Always verify the results of a brute-force attack manually, in case the tool reported a false positive.</a:t>
            </a:r>
            <a:br>
              <a:rPr lang="en" dirty="0"/>
            </a:br>
            <a:endParaRPr dirty="0"/>
          </a:p>
          <a:p>
            <a:pPr marL="457200" lvl="0" indent="-317500" algn="l" rtl="0">
              <a:lnSpc>
                <a:spcPct val="100000"/>
              </a:lnSpc>
              <a:spcBef>
                <a:spcPts val="0"/>
              </a:spcBef>
              <a:spcAft>
                <a:spcPts val="0"/>
              </a:spcAft>
              <a:buClr>
                <a:srgbClr val="24292E"/>
              </a:buClr>
              <a:buSzPts val="1400"/>
              <a:buFont typeface="Arial"/>
              <a:buChar char="●"/>
            </a:pPr>
            <a:r>
              <a:rPr lang="en" dirty="0">
                <a:solidFill>
                  <a:srgbClr val="24292E"/>
                </a:solidFill>
                <a:latin typeface="Arial"/>
                <a:ea typeface="Arial"/>
                <a:cs typeface="Arial"/>
                <a:sym typeface="Arial"/>
              </a:rPr>
              <a:t>Run: </a:t>
            </a:r>
            <a:r>
              <a:rPr lang="en" dirty="0" err="1">
                <a:solidFill>
                  <a:srgbClr val="24292E"/>
                </a:solidFill>
                <a:latin typeface="Roboto Mono"/>
                <a:ea typeface="Roboto Mono"/>
                <a:cs typeface="Roboto Mono"/>
                <a:sym typeface="Roboto Mono"/>
              </a:rPr>
              <a:t>ssh</a:t>
            </a:r>
            <a:r>
              <a:rPr lang="en" dirty="0">
                <a:solidFill>
                  <a:srgbClr val="24292E"/>
                </a:solidFill>
                <a:latin typeface="Roboto Mono"/>
                <a:ea typeface="Roboto Mono"/>
                <a:cs typeface="Roboto Mono"/>
                <a:sym typeface="Roboto Mono"/>
              </a:rPr>
              <a:t> msfadmin@198.51.100.1. When prompted, </a:t>
            </a:r>
            <a:r>
              <a:rPr lang="en" dirty="0">
                <a:solidFill>
                  <a:srgbClr val="24292E"/>
                </a:solidFill>
                <a:latin typeface="Arial"/>
                <a:ea typeface="Arial"/>
                <a:cs typeface="Arial"/>
                <a:sym typeface="Arial"/>
              </a:rPr>
              <a:t>press </a:t>
            </a:r>
            <a:r>
              <a:rPr lang="en" dirty="0">
                <a:solidFill>
                  <a:srgbClr val="24292E"/>
                </a:solidFill>
                <a:latin typeface="Roboto Mono"/>
                <a:ea typeface="Roboto Mono"/>
                <a:cs typeface="Roboto Mono"/>
                <a:sym typeface="Roboto Mono"/>
              </a:rPr>
              <a:t>Enter</a:t>
            </a:r>
            <a:r>
              <a:rPr lang="en" dirty="0">
                <a:solidFill>
                  <a:srgbClr val="24292E"/>
                </a:solidFill>
                <a:latin typeface="Arial"/>
                <a:ea typeface="Arial"/>
                <a:cs typeface="Arial"/>
                <a:sym typeface="Arial"/>
              </a:rPr>
              <a:t>  and type </a:t>
            </a:r>
            <a:r>
              <a:rPr lang="en" dirty="0" err="1">
                <a:solidFill>
                  <a:srgbClr val="24292E"/>
                </a:solidFill>
                <a:highlight>
                  <a:srgbClr val="FFFF00"/>
                </a:highlight>
                <a:latin typeface="Roboto Mono"/>
                <a:ea typeface="Roboto Mono"/>
                <a:cs typeface="Roboto Mono"/>
                <a:sym typeface="Roboto Mono"/>
              </a:rPr>
              <a:t>msfadmin</a:t>
            </a:r>
            <a:r>
              <a:rPr lang="en" dirty="0">
                <a:solidFill>
                  <a:srgbClr val="24292E"/>
                </a:solidFill>
                <a:latin typeface="Arial"/>
                <a:ea typeface="Arial"/>
                <a:cs typeface="Arial"/>
                <a:sym typeface="Arial"/>
              </a:rPr>
              <a:t> as the password.</a:t>
            </a:r>
            <a:endParaRPr dirty="0">
              <a:solidFill>
                <a:srgbClr val="24292E"/>
              </a:solidFill>
              <a:latin typeface="Arial"/>
              <a:ea typeface="Arial"/>
              <a:cs typeface="Arial"/>
              <a:sym typeface="Arial"/>
            </a:endParaRPr>
          </a:p>
          <a:p>
            <a:pPr marL="914400" lvl="1" indent="-317500" algn="l" rtl="0">
              <a:lnSpc>
                <a:spcPct val="100000"/>
              </a:lnSpc>
              <a:spcBef>
                <a:spcPts val="0"/>
              </a:spcBef>
              <a:spcAft>
                <a:spcPts val="0"/>
              </a:spcAft>
              <a:buClr>
                <a:schemeClr val="dk1"/>
              </a:buClr>
              <a:buSzPts val="1400"/>
              <a:buFont typeface="Arial"/>
              <a:buChar char="○"/>
            </a:pPr>
            <a:r>
              <a:rPr lang="en" dirty="0">
                <a:solidFill>
                  <a:srgbClr val="24292E"/>
                </a:solidFill>
                <a:latin typeface="Arial"/>
                <a:ea typeface="Arial"/>
                <a:cs typeface="Arial"/>
                <a:sym typeface="Arial"/>
              </a:rPr>
              <a:t>This should drop you into a shell.</a:t>
            </a:r>
            <a:endParaRPr dirty="0">
              <a:solidFill>
                <a:srgbClr val="24292E"/>
              </a:solidFill>
              <a:latin typeface="Arial"/>
              <a:ea typeface="Arial"/>
              <a:cs typeface="Arial"/>
              <a:sym typeface="Arial"/>
            </a:endParaRPr>
          </a:p>
          <a:p>
            <a:pPr marL="0" lvl="0" indent="0" algn="l" rtl="0">
              <a:lnSpc>
                <a:spcPct val="100000"/>
              </a:lnSpc>
              <a:spcBef>
                <a:spcPts val="0"/>
              </a:spcBef>
              <a:spcAft>
                <a:spcPts val="0"/>
              </a:spcAft>
              <a:buNone/>
            </a:pPr>
            <a:endParaRPr dirty="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Font typeface="Arial"/>
              <a:buChar char="●"/>
            </a:pPr>
            <a:r>
              <a:rPr lang="en" dirty="0">
                <a:solidFill>
                  <a:srgbClr val="24292E"/>
                </a:solidFill>
                <a:latin typeface="Arial"/>
                <a:ea typeface="Arial"/>
                <a:cs typeface="Arial"/>
                <a:sym typeface="Arial"/>
              </a:rPr>
              <a:t>Run: </a:t>
            </a:r>
            <a:r>
              <a:rPr lang="en" dirty="0" err="1">
                <a:solidFill>
                  <a:srgbClr val="24292E"/>
                </a:solidFill>
                <a:latin typeface="Roboto Mono"/>
                <a:ea typeface="Roboto Mono"/>
                <a:cs typeface="Roboto Mono"/>
                <a:sym typeface="Roboto Mono"/>
              </a:rPr>
              <a:t>whoami</a:t>
            </a:r>
            <a:r>
              <a:rPr lang="en" dirty="0">
                <a:solidFill>
                  <a:srgbClr val="24292E"/>
                </a:solidFill>
                <a:latin typeface="Arial"/>
                <a:ea typeface="Arial"/>
                <a:cs typeface="Arial"/>
                <a:sym typeface="Arial"/>
              </a:rPr>
              <a:t> </a:t>
            </a:r>
            <a:endParaRPr dirty="0">
              <a:solidFill>
                <a:srgbClr val="24292E"/>
              </a:solidFill>
              <a:latin typeface="Arial"/>
              <a:ea typeface="Arial"/>
              <a:cs typeface="Arial"/>
              <a:sym typeface="Arial"/>
            </a:endParaRPr>
          </a:p>
          <a:p>
            <a:pPr marL="914400" lvl="1" indent="-317500" algn="l" rtl="0">
              <a:lnSpc>
                <a:spcPct val="100000"/>
              </a:lnSpc>
              <a:spcBef>
                <a:spcPts val="0"/>
              </a:spcBef>
              <a:spcAft>
                <a:spcPts val="0"/>
              </a:spcAft>
              <a:buClr>
                <a:schemeClr val="dk1"/>
              </a:buClr>
              <a:buSzPts val="1400"/>
              <a:buFont typeface="Arial"/>
              <a:buChar char="○"/>
            </a:pPr>
            <a:r>
              <a:rPr lang="en" dirty="0">
                <a:solidFill>
                  <a:srgbClr val="24292E"/>
                </a:solidFill>
                <a:latin typeface="Arial"/>
                <a:ea typeface="Arial"/>
                <a:cs typeface="Arial"/>
                <a:sym typeface="Arial"/>
              </a:rPr>
              <a:t>The shell will report that you're </a:t>
            </a:r>
            <a:r>
              <a:rPr lang="en" dirty="0" err="1">
                <a:solidFill>
                  <a:srgbClr val="24292E"/>
                </a:solidFill>
                <a:latin typeface="Roboto Mono"/>
                <a:ea typeface="Roboto Mono"/>
                <a:cs typeface="Roboto Mono"/>
                <a:sym typeface="Roboto Mono"/>
              </a:rPr>
              <a:t>msfadmin</a:t>
            </a:r>
            <a:r>
              <a:rPr lang="en" dirty="0">
                <a:solidFill>
                  <a:srgbClr val="24292E"/>
                </a:solidFill>
                <a:latin typeface="Arial"/>
                <a:ea typeface="Arial"/>
                <a:cs typeface="Arial"/>
                <a:sym typeface="Arial"/>
              </a:rPr>
              <a:t>, indicating that you've successfully connected to the target machine.</a:t>
            </a:r>
            <a:endParaRPr dirty="0">
              <a:solidFill>
                <a:srgbClr val="24292E"/>
              </a:solidFill>
              <a:latin typeface="Arial"/>
              <a:ea typeface="Arial"/>
              <a:cs typeface="Arial"/>
              <a:sym typeface="Arial"/>
            </a:endParaRPr>
          </a:p>
          <a:p>
            <a:pPr marL="0" lvl="0" indent="0" algn="l" rtl="0">
              <a:lnSpc>
                <a:spcPct val="100000"/>
              </a:lnSpc>
              <a:spcBef>
                <a:spcPts val="0"/>
              </a:spcBef>
              <a:spcAft>
                <a:spcPts val="0"/>
              </a:spcAft>
              <a:buNone/>
            </a:pPr>
            <a:endParaRPr sz="1200" dirty="0"/>
          </a:p>
          <a:p>
            <a:pPr marL="0" lvl="0" indent="0" algn="l" rtl="0">
              <a:lnSpc>
                <a:spcPct val="100000"/>
              </a:lnSpc>
              <a:spcBef>
                <a:spcPts val="0"/>
              </a:spcBef>
              <a:spcAft>
                <a:spcPts val="0"/>
              </a:spcAft>
              <a:buNone/>
            </a:pPr>
            <a:endParaRPr sz="1200" dirty="0"/>
          </a:p>
          <a:p>
            <a:pPr marL="0" lvl="0" indent="0" algn="l" rtl="0">
              <a:spcBef>
                <a:spcPts val="0"/>
              </a:spcBef>
              <a:spcAft>
                <a:spcPts val="80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Brute-Force Review</a:t>
            </a:r>
            <a:endParaRPr dirty="0">
              <a:solidFill>
                <a:schemeClr val="dk1"/>
              </a:solidFill>
            </a:endParaRPr>
          </a:p>
          <a:p>
            <a:pPr marL="0" lvl="0" indent="0" algn="l" rtl="0">
              <a:spcBef>
                <a:spcPts val="0"/>
              </a:spcBef>
              <a:spcAft>
                <a:spcPts val="0"/>
              </a:spcAft>
              <a:buNone/>
            </a:pPr>
            <a:endParaRPr dirty="0"/>
          </a:p>
        </p:txBody>
      </p:sp>
      <p:sp>
        <p:nvSpPr>
          <p:cNvPr id="1363" name="Google Shape;1363;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Mitigation</a:t>
            </a:r>
            <a:endParaRPr/>
          </a:p>
        </p:txBody>
      </p:sp>
      <p:sp>
        <p:nvSpPr>
          <p:cNvPr id="1364" name="Google Shape;136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365" name="Google Shape;136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6" name="Google Shape;1366;p83"/>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r>
              <a:rPr lang="en"/>
              <a:t>There are two reasons this attack was possible: </a:t>
            </a:r>
            <a:endParaRPr/>
          </a:p>
          <a:p>
            <a:pPr marL="0" lvl="0" indent="0" algn="l" rtl="0">
              <a:lnSpc>
                <a:spcPct val="100000"/>
              </a:lnSpc>
              <a:spcBef>
                <a:spcPts val="0"/>
              </a:spcBef>
              <a:spcAft>
                <a:spcPts val="0"/>
              </a:spcAft>
              <a:buNone/>
            </a:pPr>
            <a:endParaRPr>
              <a:solidFill>
                <a:srgbClr val="24292E"/>
              </a:solidFill>
              <a:latin typeface="Roboto Mono"/>
              <a:ea typeface="Roboto Mono"/>
              <a:cs typeface="Roboto Mono"/>
              <a:sym typeface="Roboto Mono"/>
            </a:endParaRPr>
          </a:p>
          <a:p>
            <a:pPr marL="457200" lvl="0" indent="-317500" algn="l" rtl="0">
              <a:lnSpc>
                <a:spcPct val="100000"/>
              </a:lnSpc>
              <a:spcBef>
                <a:spcPts val="0"/>
              </a:spcBef>
              <a:spcAft>
                <a:spcPts val="0"/>
              </a:spcAft>
              <a:buClr>
                <a:srgbClr val="24292E"/>
              </a:buClr>
              <a:buSzPts val="1400"/>
              <a:buFont typeface="Roboto Mono"/>
              <a:buChar char="●"/>
            </a:pPr>
            <a:r>
              <a:rPr lang="en">
                <a:solidFill>
                  <a:srgbClr val="24292E"/>
                </a:solidFill>
                <a:latin typeface="Roboto Mono"/>
                <a:ea typeface="Roboto Mono"/>
                <a:cs typeface="Roboto Mono"/>
                <a:sym typeface="Roboto Mono"/>
              </a:rPr>
              <a:t>The SSh server didn’t throttle login attempts</a:t>
            </a:r>
            <a:endParaRPr>
              <a:solidFill>
                <a:srgbClr val="24292E"/>
              </a:solidFill>
              <a:latin typeface="Roboto Mono"/>
              <a:ea typeface="Roboto Mono"/>
              <a:cs typeface="Roboto Mono"/>
              <a:sym typeface="Roboto Mono"/>
            </a:endParaRPr>
          </a:p>
          <a:p>
            <a:pPr marL="457200" lvl="0" indent="-317500" algn="l" rtl="0">
              <a:lnSpc>
                <a:spcPct val="100000"/>
              </a:lnSpc>
              <a:spcBef>
                <a:spcPts val="0"/>
              </a:spcBef>
              <a:spcAft>
                <a:spcPts val="0"/>
              </a:spcAft>
              <a:buClr>
                <a:srgbClr val="24292E"/>
              </a:buClr>
              <a:buSzPts val="1400"/>
              <a:buFont typeface="Roboto Mono"/>
              <a:buChar char="●"/>
            </a:pPr>
            <a:r>
              <a:rPr lang="en">
                <a:solidFill>
                  <a:srgbClr val="24292E"/>
                </a:solidFill>
                <a:latin typeface="Roboto Mono"/>
                <a:ea typeface="Roboto Mono"/>
                <a:cs typeface="Roboto Mono"/>
                <a:sym typeface="Roboto Mono"/>
              </a:rPr>
              <a:t>Password login was enabled in the first place.</a:t>
            </a:r>
            <a:endParaRPr>
              <a:solidFill>
                <a:srgbClr val="24292E"/>
              </a:solidFill>
              <a:latin typeface="Roboto Mono"/>
              <a:ea typeface="Roboto Mono"/>
              <a:cs typeface="Roboto Mono"/>
              <a:sym typeface="Roboto Mono"/>
            </a:endParaRPr>
          </a:p>
          <a:p>
            <a:pPr marL="0" lvl="0" indent="0" algn="l" rtl="0">
              <a:lnSpc>
                <a:spcPct val="100000"/>
              </a:lnSpc>
              <a:spcBef>
                <a:spcPts val="0"/>
              </a:spcBef>
              <a:spcAft>
                <a:spcPts val="0"/>
              </a:spcAft>
              <a:buNone/>
            </a:pPr>
            <a:endParaRPr>
              <a:solidFill>
                <a:srgbClr val="24292E"/>
              </a:solidFill>
              <a:latin typeface="Roboto Mono"/>
              <a:ea typeface="Roboto Mono"/>
              <a:cs typeface="Roboto Mono"/>
              <a:sym typeface="Roboto Mono"/>
            </a:endParaRPr>
          </a:p>
          <a:p>
            <a:pPr marL="0" lvl="0" indent="0" algn="l" rtl="0">
              <a:lnSpc>
                <a:spcPct val="100000"/>
              </a:lnSpc>
              <a:spcBef>
                <a:spcPts val="0"/>
              </a:spcBef>
              <a:spcAft>
                <a:spcPts val="0"/>
              </a:spcAft>
              <a:buNone/>
            </a:pPr>
            <a:r>
              <a:rPr lang="en"/>
              <a:t>A properly configured password login should lock users out after a certain number of failed login attempts. This process is called </a:t>
            </a:r>
            <a:r>
              <a:rPr lang="en" b="1"/>
              <a:t>throttling</a:t>
            </a:r>
            <a:r>
              <a:rPr lang="en"/>
              <a:t> authentication attempts. </a:t>
            </a:r>
            <a:endParaRPr/>
          </a:p>
          <a:p>
            <a:pPr marL="0" lvl="0" indent="0" algn="l" rtl="0">
              <a:lnSpc>
                <a:spcPct val="100000"/>
              </a:lnSpc>
              <a:spcBef>
                <a:spcPts val="0"/>
              </a:spcBef>
              <a:spcAft>
                <a:spcPts val="0"/>
              </a:spcAft>
              <a:buNone/>
            </a:pPr>
            <a:endParaRPr/>
          </a:p>
          <a:p>
            <a:pPr marL="0" lvl="0" indent="0" algn="l" rtl="0">
              <a:lnSpc>
                <a:spcPct val="114000"/>
              </a:lnSpc>
              <a:spcBef>
                <a:spcPts val="0"/>
              </a:spcBef>
              <a:spcAft>
                <a:spcPts val="0"/>
              </a:spcAft>
              <a:buNone/>
            </a:pPr>
            <a:r>
              <a:rPr lang="en"/>
              <a:t>A properly configured SSH server shouldn’t allow password login at all- users should be forced to use an SSH key instead. </a:t>
            </a:r>
            <a:endParaRPr/>
          </a:p>
          <a:p>
            <a:pPr marL="457200" lvl="0" indent="-317500" algn="l" rtl="0">
              <a:lnSpc>
                <a:spcPct val="100000"/>
              </a:lnSpc>
              <a:spcBef>
                <a:spcPts val="1200"/>
              </a:spcBef>
              <a:spcAft>
                <a:spcPts val="0"/>
              </a:spcAft>
              <a:buSzPts val="1400"/>
              <a:buChar char="●"/>
            </a:pPr>
            <a:r>
              <a:rPr lang="en"/>
              <a:t>Note: This SSH key should be password protected, but the SSH server should not allow users to login with a password alone. </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A report on this engagement would include documentation (screenshots and descriptions) of this exploitation process, as well as the above mitigation recommendations.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 </a:t>
            </a:r>
            <a:endParaRPr/>
          </a:p>
        </p:txBody>
      </p:sp>
      <p:sp>
        <p:nvSpPr>
          <p:cNvPr id="1372" name="Google Shape;1372;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373" name="Google Shape;1373;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374" name="Google Shape;1374;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75" name="Google Shape;1375;p8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Metasploit enables you to organize data in ____________, which let you save scan results to a database and keep work for different engagements separated.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 </a:t>
            </a:r>
            <a:endParaRPr/>
          </a:p>
        </p:txBody>
      </p:sp>
      <p:sp>
        <p:nvSpPr>
          <p:cNvPr id="1381" name="Google Shape;1381;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382" name="Google Shape;1382;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383" name="Google Shape;1383;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84" name="Google Shape;1384;p85"/>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Metasploit enables you to organize data in </a:t>
            </a:r>
            <a:r>
              <a:rPr lang="en" sz="1800">
                <a:highlight>
                  <a:srgbClr val="FFFF00"/>
                </a:highlight>
              </a:rPr>
              <a:t>workspaces</a:t>
            </a:r>
            <a:r>
              <a:rPr lang="en" sz="1800"/>
              <a:t>, which let you save scan results to a database and keep work for different engagements separated.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 </a:t>
            </a:r>
            <a:endParaRPr/>
          </a:p>
        </p:txBody>
      </p:sp>
      <p:sp>
        <p:nvSpPr>
          <p:cNvPr id="1390" name="Google Shape;1390;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391" name="Google Shape;139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392" name="Google Shape;1392;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3" name="Google Shape;1393;p8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In addition to host and service discovery, you can use Nmap to: </a:t>
            </a:r>
            <a:endParaRPr/>
          </a:p>
          <a:p>
            <a:pPr marL="457200" lvl="0" indent="-317500" algn="l" rtl="0">
              <a:lnSpc>
                <a:spcPct val="114000"/>
              </a:lnSpc>
              <a:spcBef>
                <a:spcPts val="800"/>
              </a:spcBef>
              <a:spcAft>
                <a:spcPts val="0"/>
              </a:spcAft>
              <a:buSzPts val="1400"/>
              <a:buChar char="●"/>
            </a:pPr>
            <a:r>
              <a:rPr lang="en"/>
              <a:t>Detect operating systems with the </a:t>
            </a:r>
            <a:r>
              <a:rPr lang="en">
                <a:highlight>
                  <a:srgbClr val="FFFF00"/>
                </a:highlight>
                <a:latin typeface="Roboto Mono"/>
                <a:ea typeface="Roboto Mono"/>
                <a:cs typeface="Roboto Mono"/>
                <a:sym typeface="Roboto Mono"/>
              </a:rPr>
              <a:t>___</a:t>
            </a:r>
            <a:r>
              <a:rPr lang="en"/>
              <a:t> (passive) and </a:t>
            </a:r>
            <a:r>
              <a:rPr lang="en">
                <a:solidFill>
                  <a:schemeClr val="dk1"/>
                </a:solidFill>
                <a:highlight>
                  <a:srgbClr val="FFFF00"/>
                </a:highlight>
                <a:latin typeface="Roboto Mono"/>
                <a:ea typeface="Roboto Mono"/>
                <a:cs typeface="Roboto Mono"/>
                <a:sym typeface="Roboto Mono"/>
              </a:rPr>
              <a:t>___</a:t>
            </a:r>
            <a:r>
              <a:rPr lang="en">
                <a:latin typeface="Roboto Mono"/>
                <a:ea typeface="Roboto Mono"/>
                <a:cs typeface="Roboto Mono"/>
                <a:sym typeface="Roboto Mono"/>
              </a:rPr>
              <a:t> </a:t>
            </a:r>
            <a:r>
              <a:rPr lang="en"/>
              <a:t>(active) flags.</a:t>
            </a:r>
            <a:endParaRPr/>
          </a:p>
          <a:p>
            <a:pPr marL="457200" lvl="0" indent="-317500" algn="l" rtl="0">
              <a:lnSpc>
                <a:spcPct val="114000"/>
              </a:lnSpc>
              <a:spcBef>
                <a:spcPts val="1500"/>
              </a:spcBef>
              <a:spcAft>
                <a:spcPts val="0"/>
              </a:spcAft>
              <a:buSzPts val="1400"/>
              <a:buChar char="●"/>
            </a:pPr>
            <a:r>
              <a:rPr lang="en"/>
              <a:t>Scan UDP ports with the </a:t>
            </a:r>
            <a:r>
              <a:rPr lang="en">
                <a:solidFill>
                  <a:schemeClr val="dk1"/>
                </a:solidFill>
                <a:highlight>
                  <a:srgbClr val="FFFF00"/>
                </a:highlight>
                <a:latin typeface="Roboto Mono"/>
                <a:ea typeface="Roboto Mono"/>
                <a:cs typeface="Roboto Mono"/>
                <a:sym typeface="Roboto Mono"/>
              </a:rPr>
              <a:t>___</a:t>
            </a:r>
            <a:r>
              <a:rPr lang="en">
                <a:latin typeface="Roboto Mono"/>
                <a:ea typeface="Roboto Mono"/>
                <a:cs typeface="Roboto Mono"/>
                <a:sym typeface="Roboto Mono"/>
              </a:rPr>
              <a:t> </a:t>
            </a:r>
            <a:r>
              <a:rPr lang="en"/>
              <a:t>option. </a:t>
            </a:r>
            <a:endParaRPr/>
          </a:p>
          <a:p>
            <a:pPr marL="457200" lvl="0" indent="-317500" algn="l" rtl="0">
              <a:lnSpc>
                <a:spcPct val="114000"/>
              </a:lnSpc>
              <a:spcBef>
                <a:spcPts val="1500"/>
              </a:spcBef>
              <a:spcAft>
                <a:spcPts val="0"/>
              </a:spcAft>
              <a:buSzPts val="1400"/>
              <a:buChar char="●"/>
            </a:pPr>
            <a:r>
              <a:rPr lang="en"/>
              <a:t>Perform stealthy scans with the </a:t>
            </a:r>
            <a:r>
              <a:rPr lang="en">
                <a:solidFill>
                  <a:schemeClr val="dk1"/>
                </a:solidFill>
                <a:highlight>
                  <a:srgbClr val="FFFF00"/>
                </a:highlight>
                <a:latin typeface="Roboto Mono"/>
                <a:ea typeface="Roboto Mono"/>
                <a:cs typeface="Roboto Mono"/>
                <a:sym typeface="Roboto Mono"/>
              </a:rPr>
              <a:t>___</a:t>
            </a:r>
            <a:r>
              <a:rPr lang="en"/>
              <a:t> (“no ping”/ skip host discovery), </a:t>
            </a:r>
            <a:r>
              <a:rPr lang="en">
                <a:solidFill>
                  <a:schemeClr val="dk1"/>
                </a:solidFill>
                <a:highlight>
                  <a:srgbClr val="FFFF00"/>
                </a:highlight>
                <a:latin typeface="Roboto Mono"/>
                <a:ea typeface="Roboto Mono"/>
                <a:cs typeface="Roboto Mono"/>
                <a:sym typeface="Roboto Mono"/>
              </a:rPr>
              <a:t>___</a:t>
            </a:r>
            <a:r>
              <a:rPr lang="en"/>
              <a:t> (no DNS name resolution), </a:t>
            </a:r>
            <a:r>
              <a:rPr lang="en">
                <a:solidFill>
                  <a:schemeClr val="dk1"/>
                </a:solidFill>
                <a:highlight>
                  <a:srgbClr val="FFFF00"/>
                </a:highlight>
                <a:latin typeface="Roboto Mono"/>
                <a:ea typeface="Roboto Mono"/>
                <a:cs typeface="Roboto Mono"/>
                <a:sym typeface="Roboto Mono"/>
              </a:rPr>
              <a:t>____________</a:t>
            </a:r>
            <a:r>
              <a:rPr lang="en"/>
              <a:t> options . </a:t>
            </a:r>
            <a:endParaRPr/>
          </a:p>
          <a:p>
            <a:pPr marL="457200" lvl="0" indent="-317500" algn="l" rtl="0">
              <a:lnSpc>
                <a:spcPct val="114000"/>
              </a:lnSpc>
              <a:spcBef>
                <a:spcPts val="1500"/>
              </a:spcBef>
              <a:spcAft>
                <a:spcPts val="1500"/>
              </a:spcAft>
              <a:buSzPts val="1400"/>
              <a:buChar char="●"/>
            </a:pPr>
            <a:r>
              <a:rPr lang="en"/>
              <a:t>Scan very slowly (</a:t>
            </a:r>
            <a:r>
              <a:rPr lang="en">
                <a:solidFill>
                  <a:schemeClr val="dk1"/>
                </a:solidFill>
                <a:highlight>
                  <a:srgbClr val="FFFF00"/>
                </a:highlight>
                <a:latin typeface="Roboto Mono"/>
                <a:ea typeface="Roboto Mono"/>
                <a:cs typeface="Roboto Mono"/>
                <a:sym typeface="Roboto Mono"/>
              </a:rPr>
              <a:t>___</a:t>
            </a:r>
            <a:r>
              <a:rPr lang="en"/>
              <a:t>) or very quickly (</a:t>
            </a:r>
            <a:r>
              <a:rPr lang="en">
                <a:solidFill>
                  <a:schemeClr val="dk1"/>
                </a:solidFill>
                <a:highlight>
                  <a:srgbClr val="FFFF00"/>
                </a:highlight>
                <a:latin typeface="Roboto Mono"/>
                <a:ea typeface="Roboto Mono"/>
                <a:cs typeface="Roboto Mono"/>
                <a:sym typeface="Roboto Mono"/>
              </a:rPr>
              <a:t>___</a:t>
            </a: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 </a:t>
            </a:r>
            <a:endParaRPr/>
          </a:p>
        </p:txBody>
      </p:sp>
      <p:sp>
        <p:nvSpPr>
          <p:cNvPr id="1399" name="Google Shape;1399;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400" name="Google Shape;140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401" name="Google Shape;1401;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2" name="Google Shape;1402;p8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In addition to host and service discovery, you can use Nmap to: </a:t>
            </a:r>
            <a:endParaRPr/>
          </a:p>
          <a:p>
            <a:pPr marL="457200" lvl="0" indent="-317500" algn="l" rtl="0">
              <a:lnSpc>
                <a:spcPct val="114000"/>
              </a:lnSpc>
              <a:spcBef>
                <a:spcPts val="800"/>
              </a:spcBef>
              <a:spcAft>
                <a:spcPts val="0"/>
              </a:spcAft>
              <a:buSzPts val="1400"/>
              <a:buChar char="●"/>
            </a:pPr>
            <a:r>
              <a:rPr lang="en"/>
              <a:t>Detect operating systems with the </a:t>
            </a:r>
            <a:r>
              <a:rPr lang="en">
                <a:highlight>
                  <a:srgbClr val="FFFF00"/>
                </a:highlight>
                <a:latin typeface="Roboto Mono"/>
                <a:ea typeface="Roboto Mono"/>
                <a:cs typeface="Roboto Mono"/>
                <a:sym typeface="Roboto Mono"/>
              </a:rPr>
              <a:t>-O</a:t>
            </a:r>
            <a:r>
              <a:rPr lang="en"/>
              <a:t> (passive) and </a:t>
            </a:r>
            <a:r>
              <a:rPr lang="en">
                <a:highlight>
                  <a:srgbClr val="FFFF00"/>
                </a:highlight>
                <a:latin typeface="Roboto Mono"/>
                <a:ea typeface="Roboto Mono"/>
                <a:cs typeface="Roboto Mono"/>
                <a:sym typeface="Roboto Mono"/>
              </a:rPr>
              <a:t>-A</a:t>
            </a:r>
            <a:r>
              <a:rPr lang="en">
                <a:latin typeface="Roboto Mono"/>
                <a:ea typeface="Roboto Mono"/>
                <a:cs typeface="Roboto Mono"/>
                <a:sym typeface="Roboto Mono"/>
              </a:rPr>
              <a:t> </a:t>
            </a:r>
            <a:r>
              <a:rPr lang="en"/>
              <a:t>(active) flags.</a:t>
            </a:r>
            <a:endParaRPr/>
          </a:p>
          <a:p>
            <a:pPr marL="457200" lvl="0" indent="-317500" algn="l" rtl="0">
              <a:lnSpc>
                <a:spcPct val="114000"/>
              </a:lnSpc>
              <a:spcBef>
                <a:spcPts val="1500"/>
              </a:spcBef>
              <a:spcAft>
                <a:spcPts val="0"/>
              </a:spcAft>
              <a:buSzPts val="1400"/>
              <a:buChar char="●"/>
            </a:pPr>
            <a:r>
              <a:rPr lang="en"/>
              <a:t>Scan UDP ports with the </a:t>
            </a:r>
            <a:r>
              <a:rPr lang="en">
                <a:highlight>
                  <a:srgbClr val="FFFF00"/>
                </a:highlight>
                <a:latin typeface="Roboto Mono"/>
                <a:ea typeface="Roboto Mono"/>
                <a:cs typeface="Roboto Mono"/>
                <a:sym typeface="Roboto Mono"/>
              </a:rPr>
              <a:t>-sU</a:t>
            </a:r>
            <a:r>
              <a:rPr lang="en">
                <a:latin typeface="Roboto Mono"/>
                <a:ea typeface="Roboto Mono"/>
                <a:cs typeface="Roboto Mono"/>
                <a:sym typeface="Roboto Mono"/>
              </a:rPr>
              <a:t> </a:t>
            </a:r>
            <a:r>
              <a:rPr lang="en"/>
              <a:t>option. </a:t>
            </a:r>
            <a:endParaRPr/>
          </a:p>
          <a:p>
            <a:pPr marL="457200" lvl="0" indent="-317500" algn="l" rtl="0">
              <a:lnSpc>
                <a:spcPct val="114000"/>
              </a:lnSpc>
              <a:spcBef>
                <a:spcPts val="1500"/>
              </a:spcBef>
              <a:spcAft>
                <a:spcPts val="0"/>
              </a:spcAft>
              <a:buSzPts val="1400"/>
              <a:buChar char="●"/>
            </a:pPr>
            <a:r>
              <a:rPr lang="en"/>
              <a:t>Perform stealthy scans with the </a:t>
            </a:r>
            <a:r>
              <a:rPr lang="en">
                <a:highlight>
                  <a:srgbClr val="FFFF00"/>
                </a:highlight>
                <a:latin typeface="Roboto Mono"/>
                <a:ea typeface="Roboto Mono"/>
                <a:cs typeface="Roboto Mono"/>
                <a:sym typeface="Roboto Mono"/>
              </a:rPr>
              <a:t>-Pn</a:t>
            </a:r>
            <a:r>
              <a:rPr lang="en"/>
              <a:t> (“no ping”/ skip host discovery), </a:t>
            </a:r>
            <a:r>
              <a:rPr lang="en">
                <a:highlight>
                  <a:srgbClr val="FFFF00"/>
                </a:highlight>
                <a:latin typeface="Roboto Mono"/>
                <a:ea typeface="Roboto Mono"/>
                <a:cs typeface="Roboto Mono"/>
                <a:sym typeface="Roboto Mono"/>
              </a:rPr>
              <a:t>-n</a:t>
            </a:r>
            <a:r>
              <a:rPr lang="en"/>
              <a:t> (no DNS name resolution), </a:t>
            </a:r>
            <a:r>
              <a:rPr lang="en">
                <a:highlight>
                  <a:srgbClr val="FFFF00"/>
                </a:highlight>
                <a:latin typeface="Roboto Mono"/>
                <a:ea typeface="Roboto Mono"/>
                <a:cs typeface="Roboto Mono"/>
                <a:sym typeface="Roboto Mono"/>
              </a:rPr>
              <a:t>--disable-arp-ping</a:t>
            </a:r>
            <a:r>
              <a:rPr lang="en"/>
              <a:t> options . </a:t>
            </a:r>
            <a:endParaRPr/>
          </a:p>
          <a:p>
            <a:pPr marL="457200" lvl="0" indent="-317500" algn="l" rtl="0">
              <a:lnSpc>
                <a:spcPct val="114000"/>
              </a:lnSpc>
              <a:spcBef>
                <a:spcPts val="1500"/>
              </a:spcBef>
              <a:spcAft>
                <a:spcPts val="1500"/>
              </a:spcAft>
              <a:buSzPts val="1400"/>
              <a:buChar char="●"/>
            </a:pPr>
            <a:r>
              <a:rPr lang="en"/>
              <a:t>Scan very slowly (</a:t>
            </a:r>
            <a:r>
              <a:rPr lang="en">
                <a:highlight>
                  <a:srgbClr val="FFFF00"/>
                </a:highlight>
                <a:latin typeface="Roboto Mono"/>
                <a:ea typeface="Roboto Mono"/>
                <a:cs typeface="Roboto Mono"/>
                <a:sym typeface="Roboto Mono"/>
              </a:rPr>
              <a:t>-T2</a:t>
            </a:r>
            <a:r>
              <a:rPr lang="en"/>
              <a:t>) or very quickly (</a:t>
            </a:r>
            <a:r>
              <a:rPr lang="en">
                <a:solidFill>
                  <a:schemeClr val="dk1"/>
                </a:solidFill>
                <a:highlight>
                  <a:srgbClr val="FFFF00"/>
                </a:highlight>
                <a:latin typeface="Roboto Mono"/>
                <a:ea typeface="Roboto Mono"/>
                <a:cs typeface="Roboto Mono"/>
                <a:sym typeface="Roboto Mono"/>
              </a:rPr>
              <a:t>-T5</a:t>
            </a:r>
            <a:r>
              <a:rPr lang="en"/>
              <a:t>). You can use any number between 0 (one packet every five minutes) and 5 (one packet every five milliseconds)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a:t>
            </a:r>
            <a:endParaRPr/>
          </a:p>
        </p:txBody>
      </p:sp>
      <p:sp>
        <p:nvSpPr>
          <p:cNvPr id="1408" name="Google Shape;1408;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409" name="Google Shape;1409;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410" name="Google Shape;141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1" name="Google Shape;1411;p88"/>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Many servers expose a password-based login service, such as SSH. These services are intrinsically vulnerable to brute-force. </a:t>
            </a:r>
            <a:endParaRPr sz="1800"/>
          </a:p>
          <a:p>
            <a:pPr marL="0" lvl="0" indent="0" algn="l" rtl="0">
              <a:spcBef>
                <a:spcPts val="800"/>
              </a:spcBef>
              <a:spcAft>
                <a:spcPts val="800"/>
              </a:spcAft>
              <a:buNone/>
            </a:pPr>
            <a:r>
              <a:rPr lang="en" sz="1800"/>
              <a:t>Today, we used ______ to attack SSH, which can also be used against other protocols such as FTP and HTTP.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Review</a:t>
            </a:r>
            <a:endParaRPr/>
          </a:p>
        </p:txBody>
      </p:sp>
      <p:sp>
        <p:nvSpPr>
          <p:cNvPr id="1417" name="Google Shape;1417;p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Covered: </a:t>
            </a:r>
            <a:endParaRPr/>
          </a:p>
        </p:txBody>
      </p:sp>
      <p:sp>
        <p:nvSpPr>
          <p:cNvPr id="1418" name="Google Shape;1418;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419" name="Google Shape;1419;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0" name="Google Shape;1420;p8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Many servers expose a password-based login service, such as SSH. These services are intrinsically vulnerable to brute-force. </a:t>
            </a:r>
            <a:endParaRPr sz="1800" dirty="0"/>
          </a:p>
          <a:p>
            <a:pPr marL="0" lvl="0" indent="0" algn="l" rtl="0">
              <a:spcBef>
                <a:spcPts val="800"/>
              </a:spcBef>
              <a:spcAft>
                <a:spcPts val="800"/>
              </a:spcAft>
              <a:buNone/>
            </a:pPr>
            <a:r>
              <a:rPr lang="en" sz="1800" dirty="0"/>
              <a:t>Today, we used </a:t>
            </a:r>
            <a:r>
              <a:rPr lang="en" sz="1800" dirty="0">
                <a:highlight>
                  <a:srgbClr val="FFFF00"/>
                </a:highlight>
              </a:rPr>
              <a:t>Metasploit</a:t>
            </a:r>
            <a:r>
              <a:rPr lang="en" sz="1800" dirty="0"/>
              <a:t> to attack SSH, which can also be used against other protocols such as FTP and HTTP. </a:t>
            </a:r>
            <a:endParaRPr sz="1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426" name="Google Shape;1426;p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1427" name="Google Shape;1427;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1428" name="Google Shape;1428;p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9" name="Google Shape;1429;p9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dirty="0">
                <a:solidFill>
                  <a:schemeClr val="dk1"/>
                </a:solidFill>
              </a:rPr>
              <a:t>Save Nmap scan results in a workspace</a:t>
            </a:r>
            <a:endParaRPr sz="1800" dirty="0">
              <a:solidFill>
                <a:schemeClr val="dk1"/>
              </a:solidFill>
            </a:endParaRPr>
          </a:p>
          <a:p>
            <a:pPr marL="457200" lvl="0" indent="0" algn="l" rtl="0">
              <a:spcBef>
                <a:spcPts val="0"/>
              </a:spcBef>
              <a:spcAft>
                <a:spcPts val="0"/>
              </a:spcAft>
              <a:buNone/>
            </a:pPr>
            <a:endParaRPr sz="1800" dirty="0">
              <a:solidFill>
                <a:schemeClr val="dk1"/>
              </a:solidFill>
            </a:endParaRPr>
          </a:p>
          <a:p>
            <a:pPr marL="457200" lvl="0" indent="-342900" algn="l" rtl="0">
              <a:spcBef>
                <a:spcPts val="0"/>
              </a:spcBef>
              <a:spcAft>
                <a:spcPts val="0"/>
              </a:spcAft>
              <a:buSzPts val="1800"/>
              <a:buChar char="✅"/>
            </a:pPr>
            <a:r>
              <a:rPr lang="en" sz="1800" dirty="0">
                <a:solidFill>
                  <a:schemeClr val="dk1"/>
                </a:solidFill>
              </a:rPr>
              <a:t>Use advanced Nmap scanning options</a:t>
            </a:r>
            <a:endParaRPr sz="1800" dirty="0">
              <a:solidFill>
                <a:schemeClr val="dk1"/>
              </a:solidFill>
            </a:endParaRPr>
          </a:p>
          <a:p>
            <a:pPr marL="457200" lvl="0" indent="0" algn="l" rtl="0">
              <a:spcBef>
                <a:spcPts val="0"/>
              </a:spcBef>
              <a:spcAft>
                <a:spcPts val="0"/>
              </a:spcAft>
              <a:buNone/>
            </a:pPr>
            <a:endParaRPr sz="1800" dirty="0">
              <a:solidFill>
                <a:schemeClr val="dk1"/>
              </a:solidFill>
            </a:endParaRPr>
          </a:p>
          <a:p>
            <a:pPr marL="457200" lvl="0" indent="-342900" algn="l" rtl="0">
              <a:spcBef>
                <a:spcPts val="0"/>
              </a:spcBef>
              <a:spcAft>
                <a:spcPts val="0"/>
              </a:spcAft>
              <a:buSzPts val="1800"/>
              <a:buChar char="✅"/>
            </a:pPr>
            <a:r>
              <a:rPr lang="en" sz="1800" dirty="0">
                <a:solidFill>
                  <a:schemeClr val="dk1"/>
                </a:solidFill>
              </a:rPr>
              <a:t>Brute-force SSH servers</a:t>
            </a:r>
            <a:endParaRPr sz="1800" dirty="0">
              <a:solidFill>
                <a:schemeClr val="dk1"/>
              </a:solidFill>
            </a:endParaRPr>
          </a:p>
          <a:p>
            <a:pPr marL="0" lvl="0" indent="0" algn="l" rtl="0">
              <a:lnSpc>
                <a:spcPct val="200000"/>
              </a:lnSpc>
              <a:spcBef>
                <a:spcPts val="0"/>
              </a:spcBef>
              <a:spcAft>
                <a:spcPts val="0"/>
              </a:spcAft>
              <a:buNone/>
            </a:pPr>
            <a:endParaRPr sz="1800" dirty="0"/>
          </a:p>
          <a:p>
            <a:pPr marL="0" lvl="0" indent="0" algn="l" rtl="0">
              <a:lnSpc>
                <a:spcPct val="100000"/>
              </a:lnSpc>
              <a:spcBef>
                <a:spcPts val="800"/>
              </a:spcBef>
              <a:spcAft>
                <a:spcPts val="0"/>
              </a:spcAft>
              <a:buNone/>
            </a:pPr>
            <a:r>
              <a:rPr lang="en" sz="1800" dirty="0"/>
              <a:t>		</a:t>
            </a:r>
            <a:endParaRPr sz="1800" dirty="0"/>
          </a:p>
          <a:p>
            <a:pPr marL="457200" lvl="0" indent="0" algn="l" rtl="0">
              <a:lnSpc>
                <a:spcPct val="100000"/>
              </a:lnSpc>
              <a:spcBef>
                <a:spcPts val="0"/>
              </a:spcBef>
              <a:spcAft>
                <a:spcPts val="0"/>
              </a:spcAft>
              <a:buNone/>
            </a:pPr>
            <a:r>
              <a:rPr lang="en" sz="1600" dirty="0"/>
              <a:t>Next class we’ll cover 1. Using Metasploit modules in effort to quickly exploit SSH</a:t>
            </a:r>
            <a:endParaRPr sz="1600" dirty="0"/>
          </a:p>
          <a:p>
            <a:pPr marL="0" lvl="0" indent="0" algn="l" rtl="0">
              <a:lnSpc>
                <a:spcPct val="100000"/>
              </a:lnSpc>
              <a:spcBef>
                <a:spcPts val="0"/>
              </a:spcBef>
              <a:spcAft>
                <a:spcPts val="0"/>
              </a:spcAft>
              <a:buNone/>
            </a:pPr>
            <a:r>
              <a:rPr lang="en" sz="1600" dirty="0"/>
              <a:t>					       2. Pillaging data from compromised hosts</a:t>
            </a:r>
            <a:endParaRPr sz="1600" dirty="0"/>
          </a:p>
          <a:p>
            <a:pPr marL="0" lvl="0" indent="0" algn="l" rtl="0">
              <a:lnSpc>
                <a:spcPct val="100000"/>
              </a:lnSpc>
              <a:spcBef>
                <a:spcPts val="0"/>
              </a:spcBef>
              <a:spcAft>
                <a:spcPts val="0"/>
              </a:spcAft>
              <a:buNone/>
            </a:pPr>
            <a:r>
              <a:rPr lang="en" sz="1600" dirty="0"/>
              <a:t>					       3. Post-exploitation tactic with Meterpreter </a:t>
            </a:r>
            <a:endParaRPr sz="1600" dirty="0"/>
          </a:p>
        </p:txBody>
      </p:sp>
      <p:sp>
        <p:nvSpPr>
          <p:cNvPr id="1430" name="Google Shape;1430;p90"/>
          <p:cNvSpPr/>
          <p:nvPr/>
        </p:nvSpPr>
        <p:spPr>
          <a:xfrm>
            <a:off x="407125" y="128425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0"/>
          <p:cNvSpPr/>
          <p:nvPr/>
        </p:nvSpPr>
        <p:spPr>
          <a:xfrm>
            <a:off x="407125" y="1805163"/>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0"/>
          <p:cNvSpPr/>
          <p:nvPr/>
        </p:nvSpPr>
        <p:spPr>
          <a:xfrm>
            <a:off x="407125" y="232610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3" name="Google Shape;1433;p90"/>
          <p:cNvPicPr preferRelativeResize="0"/>
          <p:nvPr/>
        </p:nvPicPr>
        <p:blipFill>
          <a:blip r:embed="rId3">
            <a:alphaModFix/>
          </a:blip>
          <a:stretch>
            <a:fillRect/>
          </a:stretch>
        </p:blipFill>
        <p:spPr>
          <a:xfrm>
            <a:off x="262075" y="3367950"/>
            <a:ext cx="645601" cy="645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1052" name="Google Shape;1052;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Scanning? </a:t>
            </a:r>
            <a:endParaRPr/>
          </a:p>
        </p:txBody>
      </p:sp>
      <p:sp>
        <p:nvSpPr>
          <p:cNvPr id="1053" name="Google Shape;1053;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054" name="Google Shape;1054;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5" name="Google Shape;1055;p55"/>
          <p:cNvSpPr txBox="1">
            <a:spLocks noGrp="1"/>
          </p:cNvSpPr>
          <p:nvPr>
            <p:ph type="body" idx="3"/>
          </p:nvPr>
        </p:nvSpPr>
        <p:spPr>
          <a:xfrm>
            <a:off x="175" y="1284250"/>
            <a:ext cx="9144000" cy="1375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b="1">
                <a:highlight>
                  <a:srgbClr val="FFFF00"/>
                </a:highlight>
              </a:rPr>
              <a:t>(Port) Scanning</a:t>
            </a:r>
            <a:r>
              <a:rPr lang="en" sz="1800">
                <a:highlight>
                  <a:srgbClr val="FFFF00"/>
                </a:highlight>
              </a:rPr>
              <a:t> is a technique to determine which ports on a remote host are open.</a:t>
            </a:r>
            <a:r>
              <a:rPr lang="en" sz="1800"/>
              <a:t>  </a:t>
            </a:r>
            <a:endParaRPr sz="1800"/>
          </a:p>
        </p:txBody>
      </p:sp>
      <p:sp>
        <p:nvSpPr>
          <p:cNvPr id="1056" name="Google Shape;1056;p55"/>
          <p:cNvSpPr txBox="1">
            <a:spLocks noGrp="1"/>
          </p:cNvSpPr>
          <p:nvPr>
            <p:ph type="subTitle" idx="1"/>
          </p:nvPr>
        </p:nvSpPr>
        <p:spPr>
          <a:xfrm>
            <a:off x="12" y="2294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Enumeration?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1062" name="Google Shape;1062;p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Scanning? </a:t>
            </a:r>
            <a:endParaRPr/>
          </a:p>
        </p:txBody>
      </p:sp>
      <p:sp>
        <p:nvSpPr>
          <p:cNvPr id="1063" name="Google Shape;1063;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64" name="Google Shape;1064;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56"/>
          <p:cNvSpPr txBox="1">
            <a:spLocks noGrp="1"/>
          </p:cNvSpPr>
          <p:nvPr>
            <p:ph type="body" idx="3"/>
          </p:nvPr>
        </p:nvSpPr>
        <p:spPr>
          <a:xfrm>
            <a:off x="175" y="1284250"/>
            <a:ext cx="9144000" cy="1375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b="1">
                <a:highlight>
                  <a:srgbClr val="FFFF00"/>
                </a:highlight>
              </a:rPr>
              <a:t>(Port) Scanning</a:t>
            </a:r>
            <a:r>
              <a:rPr lang="en" sz="1800">
                <a:highlight>
                  <a:srgbClr val="FFFF00"/>
                </a:highlight>
              </a:rPr>
              <a:t> is a technique to determine which ports on a remote host are open.</a:t>
            </a:r>
            <a:r>
              <a:rPr lang="en" sz="1800"/>
              <a:t>  </a:t>
            </a:r>
            <a:endParaRPr sz="1800"/>
          </a:p>
        </p:txBody>
      </p:sp>
      <p:sp>
        <p:nvSpPr>
          <p:cNvPr id="1066" name="Google Shape;1066;p56"/>
          <p:cNvSpPr txBox="1">
            <a:spLocks noGrp="1"/>
          </p:cNvSpPr>
          <p:nvPr>
            <p:ph type="subTitle" idx="1"/>
          </p:nvPr>
        </p:nvSpPr>
        <p:spPr>
          <a:xfrm>
            <a:off x="12" y="2294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is Enumeration? </a:t>
            </a:r>
            <a:endParaRPr/>
          </a:p>
        </p:txBody>
      </p:sp>
      <p:sp>
        <p:nvSpPr>
          <p:cNvPr id="1067" name="Google Shape;1067;p56"/>
          <p:cNvSpPr txBox="1">
            <a:spLocks noGrp="1"/>
          </p:cNvSpPr>
          <p:nvPr>
            <p:ph type="body" idx="3"/>
          </p:nvPr>
        </p:nvSpPr>
        <p:spPr>
          <a:xfrm>
            <a:off x="175" y="2903223"/>
            <a:ext cx="9144000" cy="1551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b="1" dirty="0">
                <a:highlight>
                  <a:srgbClr val="FFFF00"/>
                </a:highlight>
              </a:rPr>
              <a:t>Enumeration</a:t>
            </a:r>
            <a:r>
              <a:rPr lang="en" sz="1800" dirty="0">
                <a:highlight>
                  <a:srgbClr val="FFFF00"/>
                </a:highlight>
              </a:rPr>
              <a:t> is the process of listing as much information available about a machine. This information might entail listing all of a machine’s IP addresses and interfaces, installed applications, and/or registered user accounts. </a:t>
            </a:r>
            <a:endParaRPr sz="1800" dirty="0">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57"/>
          <p:cNvSpPr txBox="1">
            <a:spLocks noGrp="1"/>
          </p:cNvSpPr>
          <p:nvPr>
            <p:ph type="title"/>
          </p:nvPr>
        </p:nvSpPr>
        <p:spPr>
          <a:xfrm>
            <a:off x="274350" y="17317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Advanced Nmap </a:t>
            </a:r>
            <a:endParaRPr/>
          </a:p>
          <a:p>
            <a:pPr marL="0" lvl="0" indent="0" algn="ctr" rtl="0">
              <a:spcBef>
                <a:spcPts val="0"/>
              </a:spcBef>
              <a:spcAft>
                <a:spcPts val="0"/>
              </a:spcAft>
              <a:buNone/>
            </a:pPr>
            <a:r>
              <a:rPr lang="en"/>
              <a:t>and </a:t>
            </a:r>
            <a:endParaRPr/>
          </a:p>
          <a:p>
            <a:pPr marL="0" lvl="0" indent="0" algn="ctr" rtl="0">
              <a:spcBef>
                <a:spcPts val="0"/>
              </a:spcBef>
              <a:spcAft>
                <a:spcPts val="0"/>
              </a:spcAft>
              <a:buNone/>
            </a:pPr>
            <a:r>
              <a:rPr lang="en"/>
              <a:t>The msfconsole Database</a:t>
            </a:r>
            <a:endParaRPr/>
          </a:p>
        </p:txBody>
      </p:sp>
      <p:sp>
        <p:nvSpPr>
          <p:cNvPr id="1073" name="Google Shape;1073;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74" name="Google Shape;1074;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75" name="Google Shape;1075;p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Nmap and the </a:t>
            </a:r>
            <a:r>
              <a:rPr lang="en">
                <a:latin typeface="Roboto Mono"/>
                <a:ea typeface="Roboto Mono"/>
                <a:cs typeface="Roboto Mono"/>
                <a:sym typeface="Roboto Mono"/>
              </a:rPr>
              <a:t>msfconsole</a:t>
            </a:r>
            <a:r>
              <a:rPr lang="en"/>
              <a:t> Database</a:t>
            </a:r>
            <a:endParaRPr/>
          </a:p>
        </p:txBody>
      </p:sp>
      <p:sp>
        <p:nvSpPr>
          <p:cNvPr id="1081" name="Google Shape;1081;p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save scan results to a built-in PostgreSQL database</a:t>
            </a:r>
            <a:endParaRPr/>
          </a:p>
        </p:txBody>
      </p:sp>
      <p:sp>
        <p:nvSpPr>
          <p:cNvPr id="1082" name="Google Shape;1082;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3" name="Google Shape;1083;p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4" name="Google Shape;1084;p58"/>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a:t>Additionally, those databases allow us to create different </a:t>
            </a:r>
            <a:r>
              <a:rPr lang="en" sz="1800" b="1"/>
              <a:t>workspaces </a:t>
            </a:r>
            <a:r>
              <a:rPr lang="en" sz="1800"/>
              <a:t>for different engagements. </a:t>
            </a:r>
            <a:endParaRPr sz="1800"/>
          </a:p>
          <a:p>
            <a:pPr marL="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a:t>Metasploit databases can be set up in two steps: </a:t>
            </a:r>
            <a:endParaRPr sz="1800"/>
          </a:p>
          <a:p>
            <a:pPr marL="914400" lvl="0" indent="-342900" algn="l" rtl="0">
              <a:spcBef>
                <a:spcPts val="0"/>
              </a:spcBef>
              <a:spcAft>
                <a:spcPts val="0"/>
              </a:spcAft>
              <a:buSzPts val="1800"/>
              <a:buAutoNum type="arabicPeriod"/>
            </a:pPr>
            <a:r>
              <a:rPr lang="en" sz="1800"/>
              <a:t>Start the pre-configured PostgreSQL service</a:t>
            </a:r>
            <a:endParaRPr sz="1800"/>
          </a:p>
          <a:p>
            <a:pPr marL="914400" lvl="0" indent="-342900" algn="l" rtl="0">
              <a:spcBef>
                <a:spcPts val="0"/>
              </a:spcBef>
              <a:spcAft>
                <a:spcPts val="0"/>
              </a:spcAft>
              <a:buSzPts val="1800"/>
              <a:buAutoNum type="arabicPeriod"/>
            </a:pPr>
            <a:r>
              <a:rPr lang="en" sz="1800"/>
              <a:t>Initiate the Metasploit database. </a:t>
            </a:r>
            <a:endParaRPr sz="1800"/>
          </a:p>
          <a:p>
            <a:pPr marL="0" lvl="0" indent="0" algn="l" rtl="0">
              <a:spcBef>
                <a:spcPts val="800"/>
              </a:spcBef>
              <a:spcAft>
                <a:spcPts val="0"/>
              </a:spcAft>
              <a:buNone/>
            </a:pPr>
            <a:endParaRPr sz="1800"/>
          </a:p>
          <a:p>
            <a:pPr marL="0" lvl="0" indent="0" algn="l" rtl="0">
              <a:spcBef>
                <a:spcPts val="800"/>
              </a:spcBef>
              <a:spcAft>
                <a:spcPts val="800"/>
              </a:spcAft>
              <a:buNone/>
            </a:pPr>
            <a:r>
              <a:rPr lang="en" sz="1800"/>
              <a:t>We’ll walk through these steps in the next demo.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90" name="Google Shape;109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5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Workspaces in Metasploit</a:t>
            </a:r>
            <a:endParaRPr>
              <a:solidFill>
                <a:srgbClr val="F1C23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Scanning</a:t>
            </a:r>
            <a:endParaRPr/>
          </a:p>
        </p:txBody>
      </p:sp>
      <p:sp>
        <p:nvSpPr>
          <p:cNvPr id="1097" name="Google Shape;1097;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Intelligence gathering is the most important phase of a penetration test because it unearths evidence of vulnerabilities that attackers may exploit. Initial intelligence gather typically consists of </a:t>
            </a:r>
            <a:r>
              <a:rPr lang="en" b="1" dirty="0"/>
              <a:t>host and service discovery</a:t>
            </a:r>
            <a:r>
              <a:rPr lang="en" dirty="0"/>
              <a:t>.</a:t>
            </a:r>
            <a:endParaRPr dirty="0"/>
          </a:p>
        </p:txBody>
      </p:sp>
      <p:sp>
        <p:nvSpPr>
          <p:cNvPr id="1098" name="Google Shape;1098;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099" name="Google Shape;1099;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0" name="Google Shape;1100;p60"/>
          <p:cNvSpPr txBox="1">
            <a:spLocks noGrp="1"/>
          </p:cNvSpPr>
          <p:nvPr>
            <p:ph type="body" idx="3"/>
          </p:nvPr>
        </p:nvSpPr>
        <p:spPr>
          <a:xfrm>
            <a:off x="0" y="1827425"/>
            <a:ext cx="9144000" cy="3235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Host discovery</a:t>
            </a:r>
            <a:r>
              <a:rPr lang="en" sz="1800"/>
              <a:t> is the process of discovering live hosts on a network.</a:t>
            </a:r>
            <a:endParaRPr sz="1800" i="1"/>
          </a:p>
          <a:p>
            <a:pPr marL="457200" lvl="0" indent="-342900" algn="l" rtl="0">
              <a:spcBef>
                <a:spcPts val="800"/>
              </a:spcBef>
              <a:spcAft>
                <a:spcPts val="0"/>
              </a:spcAft>
              <a:buSzPts val="1800"/>
              <a:buFont typeface="Roboto Light"/>
              <a:buChar char="●"/>
            </a:pPr>
            <a:r>
              <a:rPr lang="en" sz="1800">
                <a:latin typeface="Roboto Light"/>
                <a:ea typeface="Roboto Light"/>
                <a:cs typeface="Roboto Light"/>
                <a:sym typeface="Roboto Light"/>
              </a:rPr>
              <a:t>For example: attackers and pentesters can identify potential targets by pinging every IP address and seeing which responds.</a:t>
            </a:r>
            <a:endParaRPr sz="1800">
              <a:latin typeface="Roboto Light"/>
              <a:ea typeface="Roboto Light"/>
              <a:cs typeface="Roboto Light"/>
              <a:sym typeface="Roboto Light"/>
            </a:endParaRPr>
          </a:p>
          <a:p>
            <a:pPr marL="0" lvl="0" indent="0" algn="l" rtl="0">
              <a:spcBef>
                <a:spcPts val="1600"/>
              </a:spcBef>
              <a:spcAft>
                <a:spcPts val="0"/>
              </a:spcAft>
              <a:buNone/>
            </a:pPr>
            <a:endParaRPr sz="600">
              <a:latin typeface="Roboto Medium"/>
              <a:ea typeface="Roboto Medium"/>
              <a:cs typeface="Roboto Medium"/>
              <a:sym typeface="Roboto Medium"/>
            </a:endParaRPr>
          </a:p>
          <a:p>
            <a:pPr marL="0" lvl="0" indent="0" algn="l" rtl="0">
              <a:spcBef>
                <a:spcPts val="1600"/>
              </a:spcBef>
              <a:spcAft>
                <a:spcPts val="0"/>
              </a:spcAft>
              <a:buNone/>
            </a:pPr>
            <a:r>
              <a:rPr lang="en" sz="1800">
                <a:latin typeface="Roboto Medium"/>
                <a:ea typeface="Roboto Medium"/>
                <a:cs typeface="Roboto Medium"/>
                <a:sym typeface="Roboto Medium"/>
              </a:rPr>
              <a:t>Service discovery</a:t>
            </a:r>
            <a:r>
              <a:rPr lang="en" sz="1800"/>
              <a:t> is the process of discovering which services are running on a reachable host.</a:t>
            </a:r>
            <a:endParaRPr sz="1800"/>
          </a:p>
          <a:p>
            <a:pPr marL="457200" lvl="0" indent="-342900" algn="l" rtl="0">
              <a:lnSpc>
                <a:spcPct val="150000"/>
              </a:lnSpc>
              <a:spcBef>
                <a:spcPts val="1600"/>
              </a:spcBef>
              <a:spcAft>
                <a:spcPts val="0"/>
              </a:spcAft>
              <a:buSzPts val="1800"/>
              <a:buFont typeface="Roboto Light"/>
              <a:buChar char="●"/>
            </a:pPr>
            <a:r>
              <a:rPr lang="en" sz="1800">
                <a:latin typeface="Roboto Light"/>
                <a:ea typeface="Roboto Light"/>
                <a:cs typeface="Roboto Light"/>
                <a:sym typeface="Roboto Light"/>
              </a:rPr>
              <a:t>Typically begins with a </a:t>
            </a:r>
            <a:r>
              <a:rPr lang="en" sz="1800"/>
              <a:t>port scan</a:t>
            </a:r>
            <a:r>
              <a:rPr lang="en" sz="1800">
                <a:latin typeface="Roboto Light"/>
                <a:ea typeface="Roboto Light"/>
                <a:cs typeface="Roboto Light"/>
                <a:sym typeface="Roboto Light"/>
              </a:rPr>
              <a:t> to reveal open ports on a machine. </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Then, </a:t>
            </a:r>
            <a:r>
              <a:rPr lang="en" sz="1800"/>
              <a:t>banner grab</a:t>
            </a:r>
            <a:r>
              <a:rPr lang="en" sz="1800">
                <a:latin typeface="Roboto Light"/>
                <a:ea typeface="Roboto Light"/>
                <a:cs typeface="Roboto Light"/>
                <a:sym typeface="Roboto Light"/>
              </a:rPr>
              <a:t> to reveal which service is running on the port.</a:t>
            </a:r>
            <a:endParaRPr sz="1800">
              <a:latin typeface="Roboto Light"/>
              <a:ea typeface="Roboto Light"/>
              <a:cs typeface="Roboto Light"/>
              <a:sym typeface="Roboto Light"/>
            </a:endParaRPr>
          </a:p>
          <a:p>
            <a:pPr marL="0" lvl="0" indent="0" algn="l" rtl="0">
              <a:lnSpc>
                <a:spcPct val="150000"/>
              </a:lnSpc>
              <a:spcBef>
                <a:spcPts val="80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0" lvl="0" indent="0" algn="l" rtl="0">
              <a:lnSpc>
                <a:spcPct val="150000"/>
              </a:lnSpc>
              <a:spcBef>
                <a:spcPts val="800"/>
              </a:spcBef>
              <a:spcAft>
                <a:spcPts val="0"/>
              </a:spcAft>
              <a:buNone/>
            </a:pPr>
            <a:endParaRPr>
              <a:latin typeface="Roboto Light"/>
              <a:ea typeface="Roboto Light"/>
              <a:cs typeface="Roboto Light"/>
              <a:sym typeface="Roboto Light"/>
            </a:endParaRPr>
          </a:p>
          <a:p>
            <a:pPr marL="0" lvl="0" indent="0" algn="l" rtl="0">
              <a:lnSpc>
                <a:spcPct val="150000"/>
              </a:lnSpc>
              <a:spcBef>
                <a:spcPts val="800"/>
              </a:spcBef>
              <a:spcAft>
                <a:spcPts val="800"/>
              </a:spcAft>
              <a:buNone/>
            </a:pPr>
            <a:endParaRPr>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1692</TotalTime>
  <Words>2098</Words>
  <Application>Microsoft Macintosh PowerPoint</Application>
  <PresentationFormat>On-screen Show (16:9)</PresentationFormat>
  <Paragraphs>354</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Roboto Thin</vt:lpstr>
      <vt:lpstr>Roboto Medium</vt:lpstr>
      <vt:lpstr>Courier</vt:lpstr>
      <vt:lpstr>Arial</vt:lpstr>
      <vt:lpstr>Roboto Mono</vt:lpstr>
      <vt:lpstr>Roboto</vt:lpstr>
      <vt:lpstr>Roboto Mono Light</vt:lpstr>
      <vt:lpstr>Roboto Light</vt:lpstr>
      <vt:lpstr>Simple Light</vt:lpstr>
      <vt:lpstr>Pentesting 2 Day 1</vt:lpstr>
      <vt:lpstr>Class Objectives</vt:lpstr>
      <vt:lpstr>Quick Review!</vt:lpstr>
      <vt:lpstr>Quick Review!</vt:lpstr>
      <vt:lpstr>Quick Review!</vt:lpstr>
      <vt:lpstr>Advanced Nmap  and  The msfconsole Database</vt:lpstr>
      <vt:lpstr>Advanced Nmap and the msfconsole Database</vt:lpstr>
      <vt:lpstr>Workspaces in Metasploit</vt:lpstr>
      <vt:lpstr>Advanced Scanning</vt:lpstr>
      <vt:lpstr>Scanning Technique Demo:</vt:lpstr>
      <vt:lpstr>1. Scanning Technique Demo: OS Detection</vt:lpstr>
      <vt:lpstr>TCP Packets</vt:lpstr>
      <vt:lpstr>TCP Packets</vt:lpstr>
      <vt:lpstr>TCP Packets</vt:lpstr>
      <vt:lpstr>1. Scanning Technique Demo: OS Detection</vt:lpstr>
      <vt:lpstr>2. Scanning Technique Demo: UDP Scanning</vt:lpstr>
      <vt:lpstr>3. Scanning Technique Demo: Controlling Scan Speed</vt:lpstr>
      <vt:lpstr>4. Scanning Technique Demo: Stealth</vt:lpstr>
      <vt:lpstr>45 Minutes</vt:lpstr>
      <vt:lpstr>PowerPoint Presentation</vt:lpstr>
      <vt:lpstr>Advanced Nmap Review</vt:lpstr>
      <vt:lpstr>PowerPoint Presentation</vt:lpstr>
      <vt:lpstr>Brute Force Attacks</vt:lpstr>
      <vt:lpstr>While you may know how to complete an automated scan, it is important to understand the methods of manually exploiting machines. </vt:lpstr>
      <vt:lpstr>Manually Exploiting Machines</vt:lpstr>
      <vt:lpstr>Brute Force Attacks</vt:lpstr>
      <vt:lpstr>Brute force demo</vt:lpstr>
      <vt:lpstr>45 Minutes</vt:lpstr>
      <vt:lpstr>PowerPoint Presentation</vt:lpstr>
      <vt:lpstr>Brute-Force Review</vt:lpstr>
      <vt:lpstr>Brute-Force Review </vt:lpstr>
      <vt:lpstr>Brute-Force Review </vt:lpstr>
      <vt:lpstr>Lesson Review: </vt:lpstr>
      <vt:lpstr>Lesson Review: </vt:lpstr>
      <vt:lpstr>Lesson Review: </vt:lpstr>
      <vt:lpstr>Lesson Review: </vt:lpstr>
      <vt:lpstr>Lesson Review</vt:lpstr>
      <vt:lpstr>Lesson Review</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Pentesting 2 Day 1</dc:title>
  <cp:lastModifiedBy>Tony Wilson</cp:lastModifiedBy>
  <cp:revision>10</cp:revision>
  <dcterms:modified xsi:type="dcterms:W3CDTF">2019-10-07T22:43:32Z</dcterms:modified>
</cp:coreProperties>
</file>